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8" r:id="rId3"/>
    <p:sldId id="259" r:id="rId4"/>
    <p:sldId id="260" r:id="rId5"/>
    <p:sldId id="261" r:id="rId6"/>
    <p:sldId id="262" r:id="rId7"/>
    <p:sldId id="265" r:id="rId8"/>
    <p:sldId id="264" r:id="rId9"/>
    <p:sldId id="269" r:id="rId10"/>
    <p:sldId id="270" r:id="rId11"/>
    <p:sldId id="271" r:id="rId12"/>
    <p:sldId id="272" r:id="rId13"/>
    <p:sldId id="278" r:id="rId14"/>
    <p:sldId id="276" r:id="rId15"/>
    <p:sldId id="277" r:id="rId16"/>
    <p:sldId id="273" r:id="rId17"/>
    <p:sldId id="274" r:id="rId18"/>
    <p:sldId id="279" r:id="rId19"/>
    <p:sldId id="280" r:id="rId20"/>
    <p:sldId id="275" r:id="rId21"/>
    <p:sldId id="281" r:id="rId22"/>
    <p:sldId id="282" r:id="rId23"/>
    <p:sldId id="283" r:id="rId24"/>
    <p:sldId id="267" r:id="rId2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35"/>
    <p:restoredTop sz="94682"/>
  </p:normalViewPr>
  <p:slideViewPr>
    <p:cSldViewPr snapToGrid="0">
      <p:cViewPr varScale="1">
        <p:scale>
          <a:sx n="150" d="100"/>
          <a:sy n="150" d="100"/>
        </p:scale>
        <p:origin x="900" y="1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FQ2023-10" userId="20fbc858-4e68-4b4b-9356-b5da5ce9681c" providerId="ADAL" clId="{00D87666-EFC2-4961-9D31-3B37E2F2E877}"/>
    <pc:docChg chg="modSld">
      <pc:chgData name="IFQ2023-10" userId="20fbc858-4e68-4b4b-9356-b5da5ce9681c" providerId="ADAL" clId="{00D87666-EFC2-4961-9D31-3B37E2F2E877}" dt="2025-07-07T19:07:03.355" v="319" actId="20577"/>
      <pc:docMkLst>
        <pc:docMk/>
      </pc:docMkLst>
      <pc:sldChg chg="modNotesTx">
        <pc:chgData name="IFQ2023-10" userId="20fbc858-4e68-4b4b-9356-b5da5ce9681c" providerId="ADAL" clId="{00D87666-EFC2-4961-9D31-3B37E2F2E877}" dt="2025-07-07T19:06:47.436" v="261" actId="20577"/>
        <pc:sldMkLst>
          <pc:docMk/>
          <pc:sldMk cId="3776984087" sldId="269"/>
        </pc:sldMkLst>
      </pc:sldChg>
      <pc:sldChg chg="modNotesTx">
        <pc:chgData name="IFQ2023-10" userId="20fbc858-4e68-4b4b-9356-b5da5ce9681c" providerId="ADAL" clId="{00D87666-EFC2-4961-9D31-3B37E2F2E877}" dt="2025-07-07T19:07:03.355" v="319" actId="20577"/>
        <pc:sldMkLst>
          <pc:docMk/>
          <pc:sldMk cId="2221028685" sldId="272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dirty="0"/>
              <a:t>Amortisierung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Projektkosten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Tabelle1!$A$2:$A$18</c:f>
              <c:strCache>
                <c:ptCount val="17"/>
                <c:pt idx="0">
                  <c:v>Monat 1</c:v>
                </c:pt>
                <c:pt idx="1">
                  <c:v>Monat 2</c:v>
                </c:pt>
                <c:pt idx="2">
                  <c:v>Monat 3</c:v>
                </c:pt>
                <c:pt idx="3">
                  <c:v>Monat 4</c:v>
                </c:pt>
                <c:pt idx="4">
                  <c:v>Monat 5</c:v>
                </c:pt>
                <c:pt idx="5">
                  <c:v>Monat 6</c:v>
                </c:pt>
                <c:pt idx="6">
                  <c:v>Monat 7</c:v>
                </c:pt>
                <c:pt idx="7">
                  <c:v>Monat 8</c:v>
                </c:pt>
                <c:pt idx="8">
                  <c:v>Monat 9</c:v>
                </c:pt>
                <c:pt idx="9">
                  <c:v>Monat 10</c:v>
                </c:pt>
                <c:pt idx="10">
                  <c:v>Monat 11</c:v>
                </c:pt>
                <c:pt idx="11">
                  <c:v>Monat 12</c:v>
                </c:pt>
                <c:pt idx="12">
                  <c:v>Monat 13</c:v>
                </c:pt>
                <c:pt idx="13">
                  <c:v>Monat 14</c:v>
                </c:pt>
                <c:pt idx="14">
                  <c:v>Monat 15</c:v>
                </c:pt>
                <c:pt idx="15">
                  <c:v>Monat 16</c:v>
                </c:pt>
                <c:pt idx="16">
                  <c:v>Monat 17</c:v>
                </c:pt>
              </c:strCache>
            </c:strRef>
          </c:cat>
          <c:val>
            <c:numRef>
              <c:f>Tabelle1!$B$2:$B$18</c:f>
              <c:numCache>
                <c:formatCode>_-* #,##0.00\ [$€-407]_-;\-* #,##0.00\ [$€-407]_-;_-* "-"??\ [$€-407]_-;_-@_-</c:formatCode>
                <c:ptCount val="17"/>
                <c:pt idx="0">
                  <c:v>2335</c:v>
                </c:pt>
                <c:pt idx="1">
                  <c:v>2350</c:v>
                </c:pt>
                <c:pt idx="2">
                  <c:v>2365</c:v>
                </c:pt>
                <c:pt idx="3">
                  <c:v>2380</c:v>
                </c:pt>
                <c:pt idx="4">
                  <c:v>2395</c:v>
                </c:pt>
                <c:pt idx="5">
                  <c:v>2410</c:v>
                </c:pt>
                <c:pt idx="6">
                  <c:v>2425</c:v>
                </c:pt>
                <c:pt idx="7">
                  <c:v>2440</c:v>
                </c:pt>
                <c:pt idx="8">
                  <c:v>2455</c:v>
                </c:pt>
                <c:pt idx="9">
                  <c:v>2470</c:v>
                </c:pt>
                <c:pt idx="10">
                  <c:v>2485</c:v>
                </c:pt>
                <c:pt idx="11">
                  <c:v>2500</c:v>
                </c:pt>
                <c:pt idx="12">
                  <c:v>2515</c:v>
                </c:pt>
                <c:pt idx="13">
                  <c:v>2530</c:v>
                </c:pt>
                <c:pt idx="14">
                  <c:v>2545</c:v>
                </c:pt>
                <c:pt idx="15">
                  <c:v>2560</c:v>
                </c:pt>
                <c:pt idx="16">
                  <c:v>2575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DDE-494F-AA0C-2D6F74098F8D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Projektumsatz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Tabelle1!$A$2:$A$18</c:f>
              <c:strCache>
                <c:ptCount val="17"/>
                <c:pt idx="0">
                  <c:v>Monat 1</c:v>
                </c:pt>
                <c:pt idx="1">
                  <c:v>Monat 2</c:v>
                </c:pt>
                <c:pt idx="2">
                  <c:v>Monat 3</c:v>
                </c:pt>
                <c:pt idx="3">
                  <c:v>Monat 4</c:v>
                </c:pt>
                <c:pt idx="4">
                  <c:v>Monat 5</c:v>
                </c:pt>
                <c:pt idx="5">
                  <c:v>Monat 6</c:v>
                </c:pt>
                <c:pt idx="6">
                  <c:v>Monat 7</c:v>
                </c:pt>
                <c:pt idx="7">
                  <c:v>Monat 8</c:v>
                </c:pt>
                <c:pt idx="8">
                  <c:v>Monat 9</c:v>
                </c:pt>
                <c:pt idx="9">
                  <c:v>Monat 10</c:v>
                </c:pt>
                <c:pt idx="10">
                  <c:v>Monat 11</c:v>
                </c:pt>
                <c:pt idx="11">
                  <c:v>Monat 12</c:v>
                </c:pt>
                <c:pt idx="12">
                  <c:v>Monat 13</c:v>
                </c:pt>
                <c:pt idx="13">
                  <c:v>Monat 14</c:v>
                </c:pt>
                <c:pt idx="14">
                  <c:v>Monat 15</c:v>
                </c:pt>
                <c:pt idx="15">
                  <c:v>Monat 16</c:v>
                </c:pt>
                <c:pt idx="16">
                  <c:v>Monat 17</c:v>
                </c:pt>
              </c:strCache>
            </c:strRef>
          </c:cat>
          <c:val>
            <c:numRef>
              <c:f>Tabelle1!$C$2:$C$18</c:f>
              <c:numCache>
                <c:formatCode>_("€"* #,##0.00_);_("€"* \(#,##0.00\);_("€"* "-"??_);_(@_)</c:formatCode>
                <c:ptCount val="17"/>
                <c:pt idx="0">
                  <c:v>200</c:v>
                </c:pt>
                <c:pt idx="1">
                  <c:v>400</c:v>
                </c:pt>
                <c:pt idx="2">
                  <c:v>600</c:v>
                </c:pt>
                <c:pt idx="3">
                  <c:v>800</c:v>
                </c:pt>
                <c:pt idx="4">
                  <c:v>1000</c:v>
                </c:pt>
                <c:pt idx="5">
                  <c:v>1200</c:v>
                </c:pt>
                <c:pt idx="6">
                  <c:v>1400</c:v>
                </c:pt>
                <c:pt idx="7">
                  <c:v>1600</c:v>
                </c:pt>
                <c:pt idx="8">
                  <c:v>1800</c:v>
                </c:pt>
                <c:pt idx="9">
                  <c:v>2000</c:v>
                </c:pt>
                <c:pt idx="10">
                  <c:v>2200</c:v>
                </c:pt>
                <c:pt idx="11">
                  <c:v>2400</c:v>
                </c:pt>
                <c:pt idx="12">
                  <c:v>2600</c:v>
                </c:pt>
                <c:pt idx="13">
                  <c:v>2800</c:v>
                </c:pt>
                <c:pt idx="14">
                  <c:v>3000</c:v>
                </c:pt>
                <c:pt idx="15">
                  <c:v>3200</c:v>
                </c:pt>
                <c:pt idx="16">
                  <c:v>3400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DDE-494F-AA0C-2D6F74098F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7007168"/>
        <c:axId val="71113759"/>
      </c:lineChart>
      <c:catAx>
        <c:axId val="7970071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1113759"/>
        <c:crosses val="autoZero"/>
        <c:auto val="1"/>
        <c:lblAlgn val="ctr"/>
        <c:lblOffset val="100"/>
        <c:noMultiLvlLbl val="0"/>
      </c:catAx>
      <c:valAx>
        <c:axId val="711137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-* #,##0.00\ [$€-407]_-;\-* #,##0.00\ [$€-407]_-;_-* &quot;-&quot;??\ [$€-407]_-;_-@_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970071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C61978-25D4-4036-956A-E7C484DC824D}" type="datetimeFigureOut">
              <a:rPr lang="de-DE" smtClean="0"/>
              <a:t>07.07.2025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A09FA3-20E4-4D98-B0B2-5C80778829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07495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Übersicht: Alle Sensoren, Icon, Name, Status</a:t>
            </a:r>
          </a:p>
          <a:p>
            <a:r>
              <a:rPr lang="de-DE" dirty="0"/>
              <a:t>Detail: Gleich, Mehr, Favoriten</a:t>
            </a:r>
          </a:p>
          <a:p>
            <a:r>
              <a:rPr lang="de-DE" dirty="0"/>
              <a:t>Historie: Graph</a:t>
            </a:r>
          </a:p>
          <a:p>
            <a:endParaRPr lang="de-DE" dirty="0"/>
          </a:p>
          <a:p>
            <a:r>
              <a:rPr lang="de-DE" dirty="0"/>
              <a:t>Backend: </a:t>
            </a:r>
            <a:r>
              <a:rPr lang="de-DE" dirty="0" err="1"/>
              <a:t>Webhook</a:t>
            </a:r>
            <a:r>
              <a:rPr lang="de-DE" dirty="0"/>
              <a:t>, Postman</a:t>
            </a:r>
          </a:p>
          <a:p>
            <a:endParaRPr lang="de-DE" dirty="0"/>
          </a:p>
          <a:p>
            <a:r>
              <a:rPr lang="de-DE" dirty="0" err="1"/>
              <a:t>Chirpstack</a:t>
            </a:r>
            <a:r>
              <a:rPr lang="de-DE" dirty="0"/>
              <a:t>: </a:t>
            </a:r>
            <a:r>
              <a:rPr lang="de-DE" dirty="0" err="1"/>
              <a:t>Program</a:t>
            </a:r>
            <a:r>
              <a:rPr lang="de-DE" dirty="0"/>
              <a:t> Lora, Sensoren, Gateways, Decoder</a:t>
            </a:r>
          </a:p>
          <a:p>
            <a:endParaRPr lang="de-DE" dirty="0"/>
          </a:p>
          <a:p>
            <a:r>
              <a:rPr lang="de-DE" dirty="0"/>
              <a:t>Proxy: gleicher Server, </a:t>
            </a:r>
            <a:r>
              <a:rPr lang="de-DE" dirty="0" err="1"/>
              <a:t>Grpc</a:t>
            </a:r>
            <a:r>
              <a:rPr lang="de-DE" dirty="0"/>
              <a:t>, Rest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A09FA3-20E4-4D98-B0B2-5C80778829AD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82398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Cross Plattform</a:t>
            </a:r>
          </a:p>
          <a:p>
            <a:r>
              <a:rPr lang="de-DE" dirty="0"/>
              <a:t>Kleines Team</a:t>
            </a:r>
          </a:p>
          <a:p>
            <a:r>
              <a:rPr lang="de-DE" dirty="0"/>
              <a:t>Weniger Aufwand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A09FA3-20E4-4D98-B0B2-5C80778829AD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0013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60AD88-4B68-4E42-E9C9-8E1ECC1131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9866E45-0DB9-087E-CC2F-30A40DB25D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6EE3DF-F85E-BD3B-5509-D7E6563F0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D5E48-293D-E540-8113-155ACBC4DA67}" type="datetimeFigureOut">
              <a:rPr lang="de-DE" smtClean="0"/>
              <a:t>07.07.2025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B172BD4-0307-E905-A7BD-FA9312874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3B860E8-2703-2126-1984-2961B5705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E9654-18A6-614F-8B21-03F7533382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3598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988608-1DD6-5F2A-A329-FE7A6931B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4755946-157D-8D26-179C-4DF2C31F78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7D8753E-04E4-14E6-6F55-9B64B8FEF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D5E48-293D-E540-8113-155ACBC4DA67}" type="datetimeFigureOut">
              <a:rPr lang="de-DE" smtClean="0"/>
              <a:t>07.07.2025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1DD528A-4527-9DDD-96AA-573DAA4B1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EACFA3-5974-7E95-0C3B-B88BC417C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E9654-18A6-614F-8B21-03F7533382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9542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FBD794CD-8CCD-B559-F730-341ACB518C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714FA79-90BD-62CD-87C4-0B0D67BBEC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F960C8E-3338-6E72-C5A5-956FD6B22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D5E48-293D-E540-8113-155ACBC4DA67}" type="datetimeFigureOut">
              <a:rPr lang="de-DE" smtClean="0"/>
              <a:t>07.07.2025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E704AA7-7A35-3E12-7BE7-A60545199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B93523B-85A0-8D8D-A609-6B98EF110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E9654-18A6-614F-8B21-03F7533382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6319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EE41DA-0886-241D-1D14-C0C8402BF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6BD042-0BC4-16E2-A9D5-792FB4BF0A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39B3A5-297C-8BD4-5321-73E42E9EB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D5E48-293D-E540-8113-155ACBC4DA67}" type="datetimeFigureOut">
              <a:rPr lang="de-DE" smtClean="0"/>
              <a:t>07.07.2025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8296E0-9EB1-A925-B633-C683DBA8C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CE77980-B2EA-15F2-4C34-D448A8F7D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E9654-18A6-614F-8B21-03F7533382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2175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34983C-8A5E-60FB-04F9-3C9A76E0F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2DEF75A-B510-0463-9A71-5702DCD72B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70E8D40-C5E4-4FC4-627D-3F2F5ED74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D5E48-293D-E540-8113-155ACBC4DA67}" type="datetimeFigureOut">
              <a:rPr lang="de-DE" smtClean="0"/>
              <a:t>07.07.2025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4795A6-C1C9-09C8-A09B-FFE100405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3B420AE-634C-5E1B-0585-65BF54567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E9654-18A6-614F-8B21-03F7533382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3450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5CE484-A260-028F-3623-8A2AC4DE9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C502855-5B75-49BA-5565-414BD182EB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129787F-867B-920F-775A-1F5E96CDE2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A10C117-CE87-1D1C-6E5F-1BD8D8787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D5E48-293D-E540-8113-155ACBC4DA67}" type="datetimeFigureOut">
              <a:rPr lang="de-DE" smtClean="0"/>
              <a:t>07.07.2025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CDDB460-AC1C-14F9-3557-CFC2CDA4E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44A600A-D589-2471-E776-E80733793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E9654-18A6-614F-8B21-03F7533382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2675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99531-369B-EDBD-2D2D-A01442FA9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627B95F-D6C9-B0F7-9DE5-14A55E34FC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8423109-C3A5-CDDB-B73C-7FD9AE6B1C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01898FF-A08B-A2BC-8AEC-A4E22E6A80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85CB9A6-BB3A-83F9-230D-68C3756DC7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F4BAC46-2038-4D49-2523-15ECD8DEB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D5E48-293D-E540-8113-155ACBC4DA67}" type="datetimeFigureOut">
              <a:rPr lang="de-DE" smtClean="0"/>
              <a:t>07.07.2025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4912B21-EABF-A07D-5125-C43D8E686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6C367A4-4F81-F036-B422-F593F82DD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E9654-18A6-614F-8B21-03F7533382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0904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61629A-2DA8-4A4C-F49F-934E45C8B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F69E1E1-EDB4-98E6-1FFC-74C1FA6D7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D5E48-293D-E540-8113-155ACBC4DA67}" type="datetimeFigureOut">
              <a:rPr lang="de-DE" smtClean="0"/>
              <a:t>07.07.2025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F03604F-011F-DCA6-EA67-B5437FF90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1BA9C86-AB39-9C31-B2AD-6A6144517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E9654-18A6-614F-8B21-03F7533382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9207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E334CF9-00AF-2B9D-5D13-D426BC3D2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D5E48-293D-E540-8113-155ACBC4DA67}" type="datetimeFigureOut">
              <a:rPr lang="de-DE" smtClean="0"/>
              <a:t>07.07.2025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5F819F1-9323-F06A-A9A2-8D72F0251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B534083-78BA-8E7F-3683-EA8C64E5F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E9654-18A6-614F-8B21-03F7533382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7451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AAE5C5-C330-A000-6873-7B7B1DF2A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9B6220-53AA-68B3-5D1B-43928BDE8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CE8F9C3-95F7-A6EF-7422-8FE5BC6DFB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9269E8-A6EC-9CB9-741D-DA2B80376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D5E48-293D-E540-8113-155ACBC4DA67}" type="datetimeFigureOut">
              <a:rPr lang="de-DE" smtClean="0"/>
              <a:t>07.07.2025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7B79DE2-630A-4B90-1945-139A9BFD3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4747593-7F7F-9E7B-51D3-E9B221D5C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E9654-18A6-614F-8B21-03F7533382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1754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492C13-015D-A2D2-D07A-B81362840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455BCE0-E7AE-9BC6-7C17-21133A5ECA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C67707B-637E-8FFD-00BC-7BCDD3DCE8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F4B30D1-754D-DF75-09E3-39B0100A2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D5E48-293D-E540-8113-155ACBC4DA67}" type="datetimeFigureOut">
              <a:rPr lang="de-DE" smtClean="0"/>
              <a:t>07.07.2025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80940DD-6B6D-9E27-586D-51D5EE124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8611D62-B0A6-0AFB-1AF8-07EF1B269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E9654-18A6-614F-8B21-03F7533382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9903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2270F17-644F-267B-5B2C-F1F414524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DE9CC05-0678-18A2-2EA6-4492FC1644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5D5E8A7-C7F3-F392-441C-0738490D48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18D5E48-293D-E540-8113-155ACBC4DA67}" type="datetimeFigureOut">
              <a:rPr lang="de-DE" smtClean="0"/>
              <a:t>07.07.2025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8F499C9-4623-F2F3-DFB6-951F69493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CD47242-8F4D-C17F-859F-6CB8546DA1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6E9654-18A6-614F-8B21-03F7533382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4648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B825CA-33A7-0A5D-8F9E-37CE986D36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Einrichtung eines LoRaWAN Netzwerks mit App und</a:t>
            </a:r>
            <a:br>
              <a:rPr lang="de-DE" dirty="0"/>
            </a:br>
            <a:r>
              <a:rPr lang="de-DE" dirty="0"/>
              <a:t>Datenverarbeitung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5326656-81A7-CC55-9313-BFD5055D63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IHK-Abschlussprojekt</a:t>
            </a:r>
          </a:p>
        </p:txBody>
      </p:sp>
    </p:spTree>
    <p:extLst>
      <p:ext uri="{BB962C8B-B14F-4D97-AF65-F5344CB8AC3E}">
        <p14:creationId xmlns:p14="http://schemas.microsoft.com/office/powerpoint/2010/main" val="2907392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ABD2A8C4-8A85-741E-49E2-104E32B13E6C}"/>
              </a:ext>
            </a:extLst>
          </p:cNvPr>
          <p:cNvGrpSpPr/>
          <p:nvPr/>
        </p:nvGrpSpPr>
        <p:grpSpPr>
          <a:xfrm>
            <a:off x="2203009" y="149104"/>
            <a:ext cx="7785982" cy="192144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821872B5-AFAC-4F89-BBF8-9F643F543D09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DD82673-33FA-D13A-6455-60B0B23603D7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EEB16B56-E17A-2557-2B20-2A04CB1D4CB7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22153692-05B1-2F8C-1202-20F6056B0A2F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796CAE8-1591-2AF9-73BA-AF62C8FCC279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59EB76F5-301A-B228-87C9-26654EC7B0C4}"/>
              </a:ext>
            </a:extLst>
          </p:cNvPr>
          <p:cNvSpPr/>
          <p:nvPr/>
        </p:nvSpPr>
        <p:spPr>
          <a:xfrm>
            <a:off x="2160232" y="106327"/>
            <a:ext cx="277697" cy="277697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10" name="Diagramm 9">
            <a:extLst>
              <a:ext uri="{FF2B5EF4-FFF2-40B4-BE49-F238E27FC236}">
                <a16:creationId xmlns:a16="http://schemas.microsoft.com/office/drawing/2014/main" id="{36C2A2A5-5B14-D2B6-461F-0AECE73CF2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46564151"/>
              </p:ext>
            </p:extLst>
          </p:nvPr>
        </p:nvGraphicFramePr>
        <p:xfrm>
          <a:off x="291530" y="1075080"/>
          <a:ext cx="7061758" cy="47078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Textfeld 10">
            <a:extLst>
              <a:ext uri="{FF2B5EF4-FFF2-40B4-BE49-F238E27FC236}">
                <a16:creationId xmlns:a16="http://schemas.microsoft.com/office/drawing/2014/main" id="{8F2D1827-3969-754C-589B-FF55B69BC96E}"/>
              </a:ext>
            </a:extLst>
          </p:cNvPr>
          <p:cNvSpPr txBox="1"/>
          <p:nvPr/>
        </p:nvSpPr>
        <p:spPr>
          <a:xfrm>
            <a:off x="8390374" y="1828800"/>
            <a:ext cx="25178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Projektkosten: 2320€</a:t>
            </a:r>
          </a:p>
          <a:p>
            <a:r>
              <a:rPr lang="de-DE" dirty="0"/>
              <a:t>Monatliche Kosten: 15€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AF67CF13-52EC-C002-CD6B-E84AD75EF87E}"/>
              </a:ext>
            </a:extLst>
          </p:cNvPr>
          <p:cNvSpPr txBox="1"/>
          <p:nvPr/>
        </p:nvSpPr>
        <p:spPr>
          <a:xfrm>
            <a:off x="8390373" y="2782668"/>
            <a:ext cx="24650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Umsatz bei 10 Kunden:</a:t>
            </a:r>
          </a:p>
          <a:p>
            <a:r>
              <a:rPr lang="de-DE" dirty="0"/>
              <a:t>200€ pro Monat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587BE1AB-315A-BF0E-4CAF-D3D11730A7DC}"/>
              </a:ext>
            </a:extLst>
          </p:cNvPr>
          <p:cNvSpPr txBox="1"/>
          <p:nvPr/>
        </p:nvSpPr>
        <p:spPr>
          <a:xfrm>
            <a:off x="8390373" y="3736539"/>
            <a:ext cx="21948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Amortisierung nach:</a:t>
            </a:r>
          </a:p>
          <a:p>
            <a:r>
              <a:rPr lang="de-DE" dirty="0"/>
              <a:t>≈ 12, 54 Monate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F32DB04B-0E93-FCDD-16E3-0041E12DCF24}"/>
              </a:ext>
            </a:extLst>
          </p:cNvPr>
          <p:cNvSpPr txBox="1"/>
          <p:nvPr/>
        </p:nvSpPr>
        <p:spPr>
          <a:xfrm>
            <a:off x="4633966" y="6119336"/>
            <a:ext cx="2924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Analyse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B34A3BF5-071F-C057-3795-6D19C51BC357}"/>
              </a:ext>
            </a:extLst>
          </p:cNvPr>
          <p:cNvSpPr txBox="1"/>
          <p:nvPr/>
        </p:nvSpPr>
        <p:spPr>
          <a:xfrm>
            <a:off x="4633965" y="6488668"/>
            <a:ext cx="292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Wirtschaftlichkeit</a:t>
            </a:r>
          </a:p>
        </p:txBody>
      </p:sp>
    </p:spTree>
    <p:extLst>
      <p:ext uri="{BB962C8B-B14F-4D97-AF65-F5344CB8AC3E}">
        <p14:creationId xmlns:p14="http://schemas.microsoft.com/office/powerpoint/2010/main" val="3095067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8A44DB-27D0-1DE1-95D8-7C97950834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30485D7-8ADC-197C-F211-93283A06FFE4}"/>
              </a:ext>
            </a:extLst>
          </p:cNvPr>
          <p:cNvGrpSpPr/>
          <p:nvPr/>
        </p:nvGrpSpPr>
        <p:grpSpPr>
          <a:xfrm>
            <a:off x="2203009" y="149104"/>
            <a:ext cx="7785982" cy="192144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0C4125DE-ADCE-986F-3C7E-FE2C33375AB7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258DA0A2-E50E-7E38-50C7-78A319FABEE9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58DD29A-6C21-1F29-DC60-8DEEA43FDBF8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43357DF-CDF8-0ABF-23B0-C54F7F04CC81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FBEFC56-6173-EBC1-AD96-A327CD107A5F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332EE30B-644B-9474-35A1-1B11BC1122D6}"/>
              </a:ext>
            </a:extLst>
          </p:cNvPr>
          <p:cNvSpPr/>
          <p:nvPr/>
        </p:nvSpPr>
        <p:spPr>
          <a:xfrm>
            <a:off x="4578230" y="106327"/>
            <a:ext cx="277697" cy="277697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5" name="Grafik 14" descr="Ein Bild, das Text, Screenshot, Schrift, Zahl enthält.&#10;&#10;KI-generierte Inhalte können fehlerhaft sein.">
            <a:extLst>
              <a:ext uri="{FF2B5EF4-FFF2-40B4-BE49-F238E27FC236}">
                <a16:creationId xmlns:a16="http://schemas.microsoft.com/office/drawing/2014/main" id="{F9CDA331-C42F-F542-7C46-73B49321D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0786" y="892929"/>
            <a:ext cx="2647777" cy="5072157"/>
          </a:xfrm>
          <a:prstGeom prst="rect">
            <a:avLst/>
          </a:prstGeom>
        </p:spPr>
      </p:pic>
      <p:pic>
        <p:nvPicPr>
          <p:cNvPr id="17" name="Grafik 16" descr="Ein Bild, das Text, Screenshot, Schrift, Zahl enthält.&#10;&#10;KI-generierte Inhalte können fehlerhaft sein.">
            <a:extLst>
              <a:ext uri="{FF2B5EF4-FFF2-40B4-BE49-F238E27FC236}">
                <a16:creationId xmlns:a16="http://schemas.microsoft.com/office/drawing/2014/main" id="{E3AB8163-26B2-8FE9-EA2D-A01FFF71B9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3470" y="892914"/>
            <a:ext cx="2636798" cy="5072172"/>
          </a:xfrm>
          <a:prstGeom prst="rect">
            <a:avLst/>
          </a:prstGeom>
        </p:spPr>
      </p:pic>
      <p:pic>
        <p:nvPicPr>
          <p:cNvPr id="19" name="Grafik 18" descr="Ein Bild, das Text, Screenshot, Zahl, Schrift enthält.&#10;&#10;KI-generierte Inhalte können fehlerhaft sein.">
            <a:extLst>
              <a:ext uri="{FF2B5EF4-FFF2-40B4-BE49-F238E27FC236}">
                <a16:creationId xmlns:a16="http://schemas.microsoft.com/office/drawing/2014/main" id="{9FC9B52A-BC16-6E40-7D62-2BBD6DCADB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155" y="892914"/>
            <a:ext cx="2636797" cy="5072172"/>
          </a:xfrm>
          <a:prstGeom prst="rect">
            <a:avLst/>
          </a:prstGeom>
        </p:spPr>
      </p:pic>
      <p:sp>
        <p:nvSpPr>
          <p:cNvPr id="20" name="Textfeld 19">
            <a:extLst>
              <a:ext uri="{FF2B5EF4-FFF2-40B4-BE49-F238E27FC236}">
                <a16:creationId xmlns:a16="http://schemas.microsoft.com/office/drawing/2014/main" id="{5EDC957F-4807-756C-16AC-79C7AEA3F34F}"/>
              </a:ext>
            </a:extLst>
          </p:cNvPr>
          <p:cNvSpPr txBox="1"/>
          <p:nvPr/>
        </p:nvSpPr>
        <p:spPr>
          <a:xfrm>
            <a:off x="4633966" y="6119336"/>
            <a:ext cx="2924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Umsetzung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4ECFF6C7-A640-3952-D6E6-B3FF539FD7AB}"/>
              </a:ext>
            </a:extLst>
          </p:cNvPr>
          <p:cNvSpPr txBox="1"/>
          <p:nvPr/>
        </p:nvSpPr>
        <p:spPr>
          <a:xfrm>
            <a:off x="4633965" y="6488668"/>
            <a:ext cx="292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Entwurf</a:t>
            </a:r>
          </a:p>
        </p:txBody>
      </p:sp>
    </p:spTree>
    <p:extLst>
      <p:ext uri="{BB962C8B-B14F-4D97-AF65-F5344CB8AC3E}">
        <p14:creationId xmlns:p14="http://schemas.microsoft.com/office/powerpoint/2010/main" val="17041935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BB01A5-C98F-F62F-6D09-F3100CF5DC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D78334CF-6209-BF46-A5D9-9959A0B38150}"/>
              </a:ext>
            </a:extLst>
          </p:cNvPr>
          <p:cNvGrpSpPr/>
          <p:nvPr/>
        </p:nvGrpSpPr>
        <p:grpSpPr>
          <a:xfrm>
            <a:off x="2203009" y="149104"/>
            <a:ext cx="7785982" cy="192144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B53ECDC1-28A1-51CD-0AE8-65414D0B38B8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228C1B1F-5C35-5D3C-7328-F38071F1BDEE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FF3F7E5-D15C-28DB-4600-86464DDDA890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F748E1C-BBAD-137F-44C4-FB27AA9DF30E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7423098-40AE-5CC4-B7A6-B9DE6B4FCC44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C67CE1E8-631A-BE5C-2CC0-4AF41A5D0E2C}"/>
              </a:ext>
            </a:extLst>
          </p:cNvPr>
          <p:cNvSpPr/>
          <p:nvPr/>
        </p:nvSpPr>
        <p:spPr>
          <a:xfrm>
            <a:off x="4578230" y="106327"/>
            <a:ext cx="277697" cy="277697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60785BD2-E308-3B15-FD06-8D9CC5E453B8}"/>
              </a:ext>
            </a:extLst>
          </p:cNvPr>
          <p:cNvSpPr txBox="1"/>
          <p:nvPr/>
        </p:nvSpPr>
        <p:spPr>
          <a:xfrm>
            <a:off x="4633966" y="6119336"/>
            <a:ext cx="2924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Umsetzung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DFF4A911-4877-EADB-9888-CF746E4E5EBA}"/>
              </a:ext>
            </a:extLst>
          </p:cNvPr>
          <p:cNvSpPr txBox="1"/>
          <p:nvPr/>
        </p:nvSpPr>
        <p:spPr>
          <a:xfrm>
            <a:off x="4633965" y="6488668"/>
            <a:ext cx="292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Implementierung App</a:t>
            </a:r>
          </a:p>
        </p:txBody>
      </p:sp>
      <p:pic>
        <p:nvPicPr>
          <p:cNvPr id="10" name="Grafik 9" descr="Ein Bild, das Text, Schrift, Zahl, Screenshot enthält.&#10;&#10;KI-generierte Inhalte können fehlerhaft sein.">
            <a:extLst>
              <a:ext uri="{FF2B5EF4-FFF2-40B4-BE49-F238E27FC236}">
                <a16:creationId xmlns:a16="http://schemas.microsoft.com/office/drawing/2014/main" id="{5905BCFF-26C3-0072-C6A8-CFB81065D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6850" y="729813"/>
            <a:ext cx="2707660" cy="5883007"/>
          </a:xfrm>
          <a:prstGeom prst="rect">
            <a:avLst/>
          </a:prstGeom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905BB79B-56FB-9CFB-6C07-60E9EC4159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4805" y="1956472"/>
            <a:ext cx="3957637" cy="3429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NativeScript – Wikipedia">
            <a:extLst>
              <a:ext uri="{FF2B5EF4-FFF2-40B4-BE49-F238E27FC236}">
                <a16:creationId xmlns:a16="http://schemas.microsoft.com/office/drawing/2014/main" id="{F171F12B-938A-F16E-A9A8-AA2F827CF0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52" y="1956472"/>
            <a:ext cx="3381259" cy="3381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1028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67202E-BBE8-DAF9-3539-E532B6EDF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E76791C7-C4B9-B75D-8E74-F932CEC0A0D0}"/>
              </a:ext>
            </a:extLst>
          </p:cNvPr>
          <p:cNvGrpSpPr/>
          <p:nvPr/>
        </p:nvGrpSpPr>
        <p:grpSpPr>
          <a:xfrm>
            <a:off x="2203009" y="149104"/>
            <a:ext cx="7785982" cy="192144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0083AEC-AD59-D5F6-0171-CDA5088CF2AC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1ABBA59-6C3F-3CE5-3308-13DDB1F801EB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72FBD3A-D50D-A827-AA95-7FE5A75865BC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9D6A2CC-4446-7F76-BE7C-245E295ADBB2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CE662C0-B43A-F794-87B2-FA936E0C17E8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BFA22C71-4187-74E9-EBF1-CB321F514F14}"/>
              </a:ext>
            </a:extLst>
          </p:cNvPr>
          <p:cNvSpPr/>
          <p:nvPr/>
        </p:nvSpPr>
        <p:spPr>
          <a:xfrm>
            <a:off x="4578230" y="106327"/>
            <a:ext cx="277697" cy="277697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2C2FEFF0-4063-9726-8A26-6E60CDEF8C2A}"/>
              </a:ext>
            </a:extLst>
          </p:cNvPr>
          <p:cNvSpPr txBox="1"/>
          <p:nvPr/>
        </p:nvSpPr>
        <p:spPr>
          <a:xfrm>
            <a:off x="4633966" y="6119336"/>
            <a:ext cx="2924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Umsetzung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ABD9B92C-3377-1716-65A5-D92ADD416733}"/>
              </a:ext>
            </a:extLst>
          </p:cNvPr>
          <p:cNvSpPr txBox="1"/>
          <p:nvPr/>
        </p:nvSpPr>
        <p:spPr>
          <a:xfrm>
            <a:off x="4633965" y="6488668"/>
            <a:ext cx="292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Implementierung App</a:t>
            </a:r>
          </a:p>
        </p:txBody>
      </p:sp>
      <p:pic>
        <p:nvPicPr>
          <p:cNvPr id="9" name="Grafik 8" descr="Ein Bild, das Text, Schrift, Zahl, Screenshot enthält.&#10;&#10;KI-generierte Inhalte können fehlerhaft sein.">
            <a:extLst>
              <a:ext uri="{FF2B5EF4-FFF2-40B4-BE49-F238E27FC236}">
                <a16:creationId xmlns:a16="http://schemas.microsoft.com/office/drawing/2014/main" id="{E17712A2-4581-CA5A-DA14-80AF9F59F5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905" b="64417"/>
          <a:stretch>
            <a:fillRect/>
          </a:stretch>
        </p:blipFill>
        <p:spPr>
          <a:xfrm>
            <a:off x="241417" y="2015394"/>
            <a:ext cx="6966567" cy="2827211"/>
          </a:xfrm>
          <a:prstGeom prst="rect">
            <a:avLst/>
          </a:prstGeom>
        </p:spPr>
      </p:pic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BDC88421-9FCE-7404-B6F3-E022A789264D}"/>
              </a:ext>
            </a:extLst>
          </p:cNvPr>
          <p:cNvCxnSpPr>
            <a:cxnSpLocks/>
          </p:cNvCxnSpPr>
          <p:nvPr/>
        </p:nvCxnSpPr>
        <p:spPr>
          <a:xfrm>
            <a:off x="793215" y="2401677"/>
            <a:ext cx="0" cy="22474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238369F-8D6F-F616-C356-173AE0F18A4A}"/>
              </a:ext>
            </a:extLst>
          </p:cNvPr>
          <p:cNvCxnSpPr>
            <a:cxnSpLocks/>
          </p:cNvCxnSpPr>
          <p:nvPr/>
        </p:nvCxnSpPr>
        <p:spPr>
          <a:xfrm>
            <a:off x="6189643" y="2401677"/>
            <a:ext cx="0" cy="22474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02AD5219-8ECD-6602-8643-F20BA4F1825B}"/>
              </a:ext>
            </a:extLst>
          </p:cNvPr>
          <p:cNvCxnSpPr>
            <a:cxnSpLocks/>
          </p:cNvCxnSpPr>
          <p:nvPr/>
        </p:nvCxnSpPr>
        <p:spPr>
          <a:xfrm>
            <a:off x="1329368" y="2401677"/>
            <a:ext cx="0" cy="22474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D59D2B9A-FC68-BCEE-D68B-3A4A7C53B57F}"/>
              </a:ext>
            </a:extLst>
          </p:cNvPr>
          <p:cNvCxnSpPr>
            <a:cxnSpLocks/>
          </p:cNvCxnSpPr>
          <p:nvPr/>
        </p:nvCxnSpPr>
        <p:spPr>
          <a:xfrm>
            <a:off x="6652351" y="2401677"/>
            <a:ext cx="0" cy="22474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121C349D-7142-A35A-82C3-C0C8E292AFD7}"/>
              </a:ext>
            </a:extLst>
          </p:cNvPr>
          <p:cNvCxnSpPr>
            <a:cxnSpLocks/>
          </p:cNvCxnSpPr>
          <p:nvPr/>
        </p:nvCxnSpPr>
        <p:spPr>
          <a:xfrm>
            <a:off x="1801258" y="2401677"/>
            <a:ext cx="0" cy="22474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F1B195F5-EF96-4F57-4BD0-75A7661B4C6C}"/>
              </a:ext>
            </a:extLst>
          </p:cNvPr>
          <p:cNvSpPr txBox="1"/>
          <p:nvPr/>
        </p:nvSpPr>
        <p:spPr>
          <a:xfrm>
            <a:off x="7560186" y="957594"/>
            <a:ext cx="46116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de-DE" b="0" dirty="0" err="1">
                <a:solidFill>
                  <a:srgbClr val="A03030"/>
                </a:solidFill>
                <a:effectLst/>
                <a:latin typeface="Consolas" panose="020B0609020204030204" pitchFamily="49" charset="0"/>
              </a:rPr>
              <a:t>GridLayout</a:t>
            </a:r>
            <a:endParaRPr lang="de-D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columns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"20, 30, 30, *, 30, 20"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de-DE" b="0" dirty="0" err="1">
                <a:solidFill>
                  <a:srgbClr val="A03030"/>
                </a:solidFill>
                <a:effectLst/>
                <a:latin typeface="Consolas" panose="020B0609020204030204" pitchFamily="49" charset="0"/>
              </a:rPr>
              <a:t>GridLayout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8985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3A382A-1009-FB8F-6729-D4F2DBCC9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0367F484-01C4-0806-7B50-6DE32E614CFC}"/>
              </a:ext>
            </a:extLst>
          </p:cNvPr>
          <p:cNvGrpSpPr/>
          <p:nvPr/>
        </p:nvGrpSpPr>
        <p:grpSpPr>
          <a:xfrm>
            <a:off x="2203009" y="149104"/>
            <a:ext cx="7785982" cy="192144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934185CF-D571-FCA6-B359-64F3223B1303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37A6F8ED-C1A4-C4A5-D259-2ED9B59A3249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A476835-5991-5480-60E2-20133DACA737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187C21F-2ABE-D55A-BE9A-18C7BF819D97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C3D63B57-C09D-7D19-ED14-F5F0F47BE783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3DE22015-A317-08EA-98CB-861947DD7513}"/>
              </a:ext>
            </a:extLst>
          </p:cNvPr>
          <p:cNvSpPr/>
          <p:nvPr/>
        </p:nvSpPr>
        <p:spPr>
          <a:xfrm>
            <a:off x="4578230" y="106327"/>
            <a:ext cx="277697" cy="277697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518FF48E-13E3-572C-AEB3-6D517A9D0B66}"/>
              </a:ext>
            </a:extLst>
          </p:cNvPr>
          <p:cNvSpPr txBox="1"/>
          <p:nvPr/>
        </p:nvSpPr>
        <p:spPr>
          <a:xfrm>
            <a:off x="4633966" y="6119336"/>
            <a:ext cx="2924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Umsetzung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BF39D106-FEF8-5CD9-F9AD-D42AC74FA6CC}"/>
              </a:ext>
            </a:extLst>
          </p:cNvPr>
          <p:cNvSpPr txBox="1"/>
          <p:nvPr/>
        </p:nvSpPr>
        <p:spPr>
          <a:xfrm>
            <a:off x="4633965" y="6488668"/>
            <a:ext cx="292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Implementierung App</a:t>
            </a:r>
          </a:p>
        </p:txBody>
      </p:sp>
      <p:pic>
        <p:nvPicPr>
          <p:cNvPr id="9" name="Grafik 8" descr="Ein Bild, das Text, Schrift, Zahl, Screenshot enthält.&#10;&#10;KI-generierte Inhalte können fehlerhaft sein.">
            <a:extLst>
              <a:ext uri="{FF2B5EF4-FFF2-40B4-BE49-F238E27FC236}">
                <a16:creationId xmlns:a16="http://schemas.microsoft.com/office/drawing/2014/main" id="{A7998767-7F4B-4A58-CC95-24BD1070B7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905" b="64417"/>
          <a:stretch>
            <a:fillRect/>
          </a:stretch>
        </p:blipFill>
        <p:spPr>
          <a:xfrm>
            <a:off x="241417" y="2015394"/>
            <a:ext cx="6966567" cy="2827211"/>
          </a:xfrm>
          <a:prstGeom prst="rect">
            <a:avLst/>
          </a:prstGeom>
        </p:spPr>
      </p:pic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70FB64B0-05F3-7FCA-6D6E-67B511415B05}"/>
              </a:ext>
            </a:extLst>
          </p:cNvPr>
          <p:cNvCxnSpPr>
            <a:cxnSpLocks/>
          </p:cNvCxnSpPr>
          <p:nvPr/>
        </p:nvCxnSpPr>
        <p:spPr>
          <a:xfrm>
            <a:off x="793215" y="2401677"/>
            <a:ext cx="0" cy="22474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4E8185C-F3B3-26AC-D1E0-D0E950FA3C97}"/>
              </a:ext>
            </a:extLst>
          </p:cNvPr>
          <p:cNvCxnSpPr>
            <a:cxnSpLocks/>
          </p:cNvCxnSpPr>
          <p:nvPr/>
        </p:nvCxnSpPr>
        <p:spPr>
          <a:xfrm>
            <a:off x="6189643" y="2401677"/>
            <a:ext cx="0" cy="22474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3157AE0E-9B89-10C3-7460-190EFE62DD8B}"/>
              </a:ext>
            </a:extLst>
          </p:cNvPr>
          <p:cNvCxnSpPr>
            <a:cxnSpLocks/>
          </p:cNvCxnSpPr>
          <p:nvPr/>
        </p:nvCxnSpPr>
        <p:spPr>
          <a:xfrm>
            <a:off x="1329368" y="2401677"/>
            <a:ext cx="0" cy="22474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2583B90A-A648-4BF7-899D-CBCD74763431}"/>
              </a:ext>
            </a:extLst>
          </p:cNvPr>
          <p:cNvCxnSpPr>
            <a:cxnSpLocks/>
          </p:cNvCxnSpPr>
          <p:nvPr/>
        </p:nvCxnSpPr>
        <p:spPr>
          <a:xfrm>
            <a:off x="6652351" y="2401677"/>
            <a:ext cx="0" cy="22474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6E3ED35C-98B6-F96C-95C5-473D9FB94C14}"/>
              </a:ext>
            </a:extLst>
          </p:cNvPr>
          <p:cNvCxnSpPr>
            <a:cxnSpLocks/>
          </p:cNvCxnSpPr>
          <p:nvPr/>
        </p:nvCxnSpPr>
        <p:spPr>
          <a:xfrm>
            <a:off x="1801258" y="2401677"/>
            <a:ext cx="0" cy="22474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3D6DD430-7C1A-B9BC-3520-55CAAB2CE7C7}"/>
              </a:ext>
            </a:extLst>
          </p:cNvPr>
          <p:cNvCxnSpPr>
            <a:cxnSpLocks/>
          </p:cNvCxnSpPr>
          <p:nvPr/>
        </p:nvCxnSpPr>
        <p:spPr>
          <a:xfrm>
            <a:off x="527527" y="3057184"/>
            <a:ext cx="635801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31">
            <a:extLst>
              <a:ext uri="{FF2B5EF4-FFF2-40B4-BE49-F238E27FC236}">
                <a16:creationId xmlns:a16="http://schemas.microsoft.com/office/drawing/2014/main" id="{E02F7A74-5E1C-F9F1-3B56-88B0EE088A90}"/>
              </a:ext>
            </a:extLst>
          </p:cNvPr>
          <p:cNvCxnSpPr>
            <a:cxnSpLocks/>
          </p:cNvCxnSpPr>
          <p:nvPr/>
        </p:nvCxnSpPr>
        <p:spPr>
          <a:xfrm>
            <a:off x="545692" y="4024832"/>
            <a:ext cx="635801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FBEC90BE-25E7-AFEA-73A4-748BEAEF67B9}"/>
              </a:ext>
            </a:extLst>
          </p:cNvPr>
          <p:cNvCxnSpPr>
            <a:cxnSpLocks/>
          </p:cNvCxnSpPr>
          <p:nvPr/>
        </p:nvCxnSpPr>
        <p:spPr>
          <a:xfrm>
            <a:off x="545692" y="4144181"/>
            <a:ext cx="635801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feld 42">
            <a:extLst>
              <a:ext uri="{FF2B5EF4-FFF2-40B4-BE49-F238E27FC236}">
                <a16:creationId xmlns:a16="http://schemas.microsoft.com/office/drawing/2014/main" id="{194872EC-2C4A-9B9C-CAC0-4C04EC6D37C9}"/>
              </a:ext>
            </a:extLst>
          </p:cNvPr>
          <p:cNvSpPr txBox="1"/>
          <p:nvPr/>
        </p:nvSpPr>
        <p:spPr>
          <a:xfrm>
            <a:off x="7557546" y="951243"/>
            <a:ext cx="461167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de-DE" b="0" dirty="0" err="1">
                <a:solidFill>
                  <a:srgbClr val="A03030"/>
                </a:solidFill>
                <a:effectLst/>
                <a:latin typeface="Consolas" panose="020B0609020204030204" pitchFamily="49" charset="0"/>
              </a:rPr>
              <a:t>GridLayout</a:t>
            </a:r>
            <a:endParaRPr lang="de-D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columns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"20, 30, 30, *, 30, 20"</a:t>
            </a: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"40, *, 3, 30"</a:t>
            </a:r>
            <a:endParaRPr lang="de-D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de-DE" b="0" dirty="0" err="1">
                <a:solidFill>
                  <a:srgbClr val="A03030"/>
                </a:solidFill>
                <a:effectLst/>
                <a:latin typeface="Consolas" panose="020B0609020204030204" pitchFamily="49" charset="0"/>
              </a:rPr>
              <a:t>GridLayout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40947243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1F53FF-27D2-790B-38E1-D7543296A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A03E9732-A256-C4A1-2E8F-4D8A5C8F9B59}"/>
              </a:ext>
            </a:extLst>
          </p:cNvPr>
          <p:cNvGrpSpPr/>
          <p:nvPr/>
        </p:nvGrpSpPr>
        <p:grpSpPr>
          <a:xfrm>
            <a:off x="2203009" y="149104"/>
            <a:ext cx="7785982" cy="192144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7960FE0B-0E7C-8F21-5D95-46DB05577D39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9882163F-DB01-0AF6-7143-F1BCF8D2F163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D2C0694-50C5-43A9-44DB-972E51E99DFE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FE2C7D9-8818-C6A8-5C79-FC95D5586587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77CB7E4-B296-EB9A-7019-10916D63776C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51671975-5756-D3ED-C98C-58D702E2AAA0}"/>
              </a:ext>
            </a:extLst>
          </p:cNvPr>
          <p:cNvSpPr/>
          <p:nvPr/>
        </p:nvSpPr>
        <p:spPr>
          <a:xfrm>
            <a:off x="4578230" y="106327"/>
            <a:ext cx="277697" cy="277697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1F680A15-9CA6-13FA-6E74-2D98942C7FE6}"/>
              </a:ext>
            </a:extLst>
          </p:cNvPr>
          <p:cNvSpPr txBox="1"/>
          <p:nvPr/>
        </p:nvSpPr>
        <p:spPr>
          <a:xfrm>
            <a:off x="4633966" y="6119336"/>
            <a:ext cx="2924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Umsetzung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235EDDC7-EEF3-0F08-2C2F-D77A56C145BA}"/>
              </a:ext>
            </a:extLst>
          </p:cNvPr>
          <p:cNvSpPr txBox="1"/>
          <p:nvPr/>
        </p:nvSpPr>
        <p:spPr>
          <a:xfrm>
            <a:off x="4633965" y="6488668"/>
            <a:ext cx="292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Implementierung App</a:t>
            </a:r>
          </a:p>
        </p:txBody>
      </p:sp>
      <p:pic>
        <p:nvPicPr>
          <p:cNvPr id="9" name="Grafik 8" descr="Ein Bild, das Text, Schrift, Zahl, Screenshot enthält.&#10;&#10;KI-generierte Inhalte können fehlerhaft sein.">
            <a:extLst>
              <a:ext uri="{FF2B5EF4-FFF2-40B4-BE49-F238E27FC236}">
                <a16:creationId xmlns:a16="http://schemas.microsoft.com/office/drawing/2014/main" id="{5FF093C6-A935-09F6-E329-E8C19E80F4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905" b="64417"/>
          <a:stretch>
            <a:fillRect/>
          </a:stretch>
        </p:blipFill>
        <p:spPr>
          <a:xfrm>
            <a:off x="241417" y="2015394"/>
            <a:ext cx="6966567" cy="2827211"/>
          </a:xfrm>
          <a:prstGeom prst="rect">
            <a:avLst/>
          </a:prstGeom>
        </p:spPr>
      </p:pic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E2167FEA-BC94-283A-A5FE-F599302FB324}"/>
              </a:ext>
            </a:extLst>
          </p:cNvPr>
          <p:cNvCxnSpPr>
            <a:cxnSpLocks/>
          </p:cNvCxnSpPr>
          <p:nvPr/>
        </p:nvCxnSpPr>
        <p:spPr>
          <a:xfrm>
            <a:off x="793215" y="2401677"/>
            <a:ext cx="0" cy="22474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3A24E210-9177-E0C0-4197-2AED4CC96148}"/>
              </a:ext>
            </a:extLst>
          </p:cNvPr>
          <p:cNvCxnSpPr>
            <a:cxnSpLocks/>
          </p:cNvCxnSpPr>
          <p:nvPr/>
        </p:nvCxnSpPr>
        <p:spPr>
          <a:xfrm>
            <a:off x="6189643" y="2401677"/>
            <a:ext cx="0" cy="22474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3E6660C5-2E23-254D-3CEA-871D04D826F6}"/>
              </a:ext>
            </a:extLst>
          </p:cNvPr>
          <p:cNvCxnSpPr>
            <a:cxnSpLocks/>
          </p:cNvCxnSpPr>
          <p:nvPr/>
        </p:nvCxnSpPr>
        <p:spPr>
          <a:xfrm>
            <a:off x="1329368" y="2401677"/>
            <a:ext cx="0" cy="22474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CC9F05CD-CAFD-C2EA-430A-9D3ABC92B38F}"/>
              </a:ext>
            </a:extLst>
          </p:cNvPr>
          <p:cNvCxnSpPr>
            <a:cxnSpLocks/>
          </p:cNvCxnSpPr>
          <p:nvPr/>
        </p:nvCxnSpPr>
        <p:spPr>
          <a:xfrm>
            <a:off x="6652351" y="2401677"/>
            <a:ext cx="0" cy="22474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7D6075C-6509-715F-FA60-51734403FD1D}"/>
              </a:ext>
            </a:extLst>
          </p:cNvPr>
          <p:cNvCxnSpPr>
            <a:cxnSpLocks/>
          </p:cNvCxnSpPr>
          <p:nvPr/>
        </p:nvCxnSpPr>
        <p:spPr>
          <a:xfrm>
            <a:off x="1801258" y="2401677"/>
            <a:ext cx="0" cy="22474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06A18476-B6A3-ECEF-1236-D3ABBDC8F333}"/>
              </a:ext>
            </a:extLst>
          </p:cNvPr>
          <p:cNvCxnSpPr>
            <a:cxnSpLocks/>
          </p:cNvCxnSpPr>
          <p:nvPr/>
        </p:nvCxnSpPr>
        <p:spPr>
          <a:xfrm>
            <a:off x="527527" y="3057184"/>
            <a:ext cx="635801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31">
            <a:extLst>
              <a:ext uri="{FF2B5EF4-FFF2-40B4-BE49-F238E27FC236}">
                <a16:creationId xmlns:a16="http://schemas.microsoft.com/office/drawing/2014/main" id="{D9FFFA43-65B9-879A-71A6-92541848825D}"/>
              </a:ext>
            </a:extLst>
          </p:cNvPr>
          <p:cNvCxnSpPr>
            <a:cxnSpLocks/>
          </p:cNvCxnSpPr>
          <p:nvPr/>
        </p:nvCxnSpPr>
        <p:spPr>
          <a:xfrm>
            <a:off x="545692" y="4024832"/>
            <a:ext cx="635801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FD68E586-F5AB-C32F-9E28-C27C094D840D}"/>
              </a:ext>
            </a:extLst>
          </p:cNvPr>
          <p:cNvCxnSpPr>
            <a:cxnSpLocks/>
          </p:cNvCxnSpPr>
          <p:nvPr/>
        </p:nvCxnSpPr>
        <p:spPr>
          <a:xfrm>
            <a:off x="545692" y="4144181"/>
            <a:ext cx="635801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hteck 34">
            <a:extLst>
              <a:ext uri="{FF2B5EF4-FFF2-40B4-BE49-F238E27FC236}">
                <a16:creationId xmlns:a16="http://schemas.microsoft.com/office/drawing/2014/main" id="{A0A2514E-C2BA-889E-7577-4C02A989B967}"/>
              </a:ext>
            </a:extLst>
          </p:cNvPr>
          <p:cNvSpPr/>
          <p:nvPr/>
        </p:nvSpPr>
        <p:spPr>
          <a:xfrm>
            <a:off x="1359110" y="2677098"/>
            <a:ext cx="4788301" cy="2974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E9FEC479-1F07-DA1C-AD93-5D8E7A9F273D}"/>
              </a:ext>
            </a:extLst>
          </p:cNvPr>
          <p:cNvSpPr/>
          <p:nvPr/>
        </p:nvSpPr>
        <p:spPr>
          <a:xfrm>
            <a:off x="793215" y="3393195"/>
            <a:ext cx="5849956" cy="4870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95DBDB96-4A54-D369-6264-D201DED69A42}"/>
              </a:ext>
            </a:extLst>
          </p:cNvPr>
          <p:cNvSpPr/>
          <p:nvPr/>
        </p:nvSpPr>
        <p:spPr>
          <a:xfrm>
            <a:off x="1829917" y="4184383"/>
            <a:ext cx="4328512" cy="3291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23A1277F-9580-510C-A0F3-01827F21D9F7}"/>
              </a:ext>
            </a:extLst>
          </p:cNvPr>
          <p:cNvSpPr/>
          <p:nvPr/>
        </p:nvSpPr>
        <p:spPr>
          <a:xfrm>
            <a:off x="831227" y="4184383"/>
            <a:ext cx="450350" cy="33610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427147BF-54B3-615E-7BEC-6B29B501B610}"/>
              </a:ext>
            </a:extLst>
          </p:cNvPr>
          <p:cNvSpPr/>
          <p:nvPr/>
        </p:nvSpPr>
        <p:spPr>
          <a:xfrm>
            <a:off x="1345014" y="4198656"/>
            <a:ext cx="450350" cy="33610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55EA7C6E-1C18-790F-DC96-49EEF33663AC}"/>
              </a:ext>
            </a:extLst>
          </p:cNvPr>
          <p:cNvSpPr/>
          <p:nvPr/>
        </p:nvSpPr>
        <p:spPr>
          <a:xfrm>
            <a:off x="832344" y="2666608"/>
            <a:ext cx="450350" cy="33610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F6E6368-CE75-59AA-558C-A4DFE3073792}"/>
              </a:ext>
            </a:extLst>
          </p:cNvPr>
          <p:cNvSpPr/>
          <p:nvPr/>
        </p:nvSpPr>
        <p:spPr>
          <a:xfrm>
            <a:off x="6202001" y="2666608"/>
            <a:ext cx="450350" cy="33610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3819DB7-FEE9-612B-914E-2D48D75D617F}"/>
              </a:ext>
            </a:extLst>
          </p:cNvPr>
          <p:cNvSpPr txBox="1"/>
          <p:nvPr/>
        </p:nvSpPr>
        <p:spPr>
          <a:xfrm>
            <a:off x="7558035" y="948690"/>
            <a:ext cx="461167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de-DE" b="0" dirty="0" err="1">
                <a:solidFill>
                  <a:srgbClr val="A03030"/>
                </a:solidFill>
                <a:effectLst/>
                <a:latin typeface="Consolas" panose="020B0609020204030204" pitchFamily="49" charset="0"/>
              </a:rPr>
              <a:t>GridLayout</a:t>
            </a:r>
            <a:endParaRPr lang="de-D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columns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"20, 30, 30, *, 30, 20"</a:t>
            </a: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"40, *, 3, 30"</a:t>
            </a:r>
            <a:endParaRPr lang="de-D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&lt;</a:t>
            </a:r>
            <a:r>
              <a:rPr lang="de-DE" b="0" dirty="0" err="1">
                <a:solidFill>
                  <a:srgbClr val="A03030"/>
                </a:solidFill>
                <a:effectLst/>
                <a:latin typeface="Consolas" panose="020B0609020204030204" pitchFamily="49" charset="0"/>
              </a:rPr>
              <a:t>HTMLLabel</a:t>
            </a:r>
            <a:endParaRPr lang="de-D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: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“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sensor_icon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endParaRPr lang="de-DE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e-DE" b="1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“icon-18px"</a:t>
            </a:r>
            <a:endParaRPr lang="de-DE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col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"1"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"0"</a:t>
            </a:r>
            <a:endParaRPr lang="de-DE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/&gt;</a:t>
            </a: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de-DE" b="0" dirty="0" err="1">
                <a:solidFill>
                  <a:srgbClr val="A03030"/>
                </a:solidFill>
                <a:effectLst/>
                <a:latin typeface="Consolas" panose="020B0609020204030204" pitchFamily="49" charset="0"/>
              </a:rPr>
              <a:t>HTMLLabel</a:t>
            </a:r>
            <a:endParaRPr lang="de-DE" b="0" dirty="0">
              <a:solidFill>
                <a:srgbClr val="A03030"/>
              </a:solidFill>
              <a:effectLst/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A03030"/>
                </a:solidFill>
                <a:latin typeface="Consolas" panose="020B0609020204030204" pitchFamily="49" charset="0"/>
              </a:rPr>
              <a:t>    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“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sensor_name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endParaRPr lang="de-DE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e-DE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</a:rPr>
              <a:t>“sensor-title"</a:t>
            </a:r>
            <a:endParaRPr lang="de-DE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col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"2"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colSpan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"2"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"0"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/&gt;</a:t>
            </a: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 ...</a:t>
            </a: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de-DE" b="0" dirty="0">
                <a:solidFill>
                  <a:srgbClr val="A03030"/>
                </a:solidFill>
                <a:effectLst/>
                <a:latin typeface="Consolas" panose="020B0609020204030204" pitchFamily="49" charset="0"/>
              </a:rPr>
              <a:t>Separator</a:t>
            </a: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col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"0"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colSpan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"6"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"2"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/&gt;</a:t>
            </a:r>
          </a:p>
          <a:p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</a:rPr>
              <a:t>  ...</a:t>
            </a:r>
            <a:endParaRPr lang="de-DE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de-DE" b="0" dirty="0" err="1">
                <a:solidFill>
                  <a:srgbClr val="A03030"/>
                </a:solidFill>
                <a:effectLst/>
                <a:latin typeface="Consolas" panose="020B0609020204030204" pitchFamily="49" charset="0"/>
              </a:rPr>
              <a:t>GridLayout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522991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4BAE5C-87DB-3B4E-85DF-A1C49B985D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3EEBC5C-D823-65C4-5B18-DDC6ABE70850}"/>
              </a:ext>
            </a:extLst>
          </p:cNvPr>
          <p:cNvGrpSpPr/>
          <p:nvPr/>
        </p:nvGrpSpPr>
        <p:grpSpPr>
          <a:xfrm>
            <a:off x="2203009" y="149104"/>
            <a:ext cx="7785982" cy="192144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2D66F37-3C5B-156A-4689-61EF8423AA02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317C2713-0C6D-DA9A-3749-46BA9A984D9E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D0EA868-954B-362D-CB29-57F2C7C0E8B4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B78808B-A02D-CDA0-71AB-326302497622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864ECE3-7E2F-1E75-FC7C-C1C3D18E814F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FDEF1540-77F6-F2AE-073E-9F40908CD80C}"/>
              </a:ext>
            </a:extLst>
          </p:cNvPr>
          <p:cNvSpPr/>
          <p:nvPr/>
        </p:nvSpPr>
        <p:spPr>
          <a:xfrm>
            <a:off x="4578230" y="106327"/>
            <a:ext cx="277697" cy="277697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6E34B572-5DD3-CCBA-07B1-0F4695F967B1}"/>
              </a:ext>
            </a:extLst>
          </p:cNvPr>
          <p:cNvSpPr txBox="1"/>
          <p:nvPr/>
        </p:nvSpPr>
        <p:spPr>
          <a:xfrm>
            <a:off x="4633966" y="6119336"/>
            <a:ext cx="2924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Umsetzung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74941660-E3FF-6977-B8D2-2C444C8DA4B7}"/>
              </a:ext>
            </a:extLst>
          </p:cNvPr>
          <p:cNvSpPr txBox="1"/>
          <p:nvPr/>
        </p:nvSpPr>
        <p:spPr>
          <a:xfrm>
            <a:off x="4633965" y="6488668"/>
            <a:ext cx="292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Einrichtung </a:t>
            </a:r>
            <a:r>
              <a:rPr lang="de-DE" dirty="0" err="1"/>
              <a:t>ChirpStack</a:t>
            </a:r>
            <a:endParaRPr lang="de-DE" dirty="0"/>
          </a:p>
        </p:txBody>
      </p:sp>
      <p:pic>
        <p:nvPicPr>
          <p:cNvPr id="10" name="Grafik 9" descr="Ein Bild, das Screenshot, Text, Software, Diagramm enthält.&#10;&#10;KI-generierte Inhalte können fehlerhaft sein.">
            <a:extLst>
              <a:ext uri="{FF2B5EF4-FFF2-40B4-BE49-F238E27FC236}">
                <a16:creationId xmlns:a16="http://schemas.microsoft.com/office/drawing/2014/main" id="{CCC75D60-AE55-B710-53A3-234C92A50C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680" t="8231" b="18387"/>
          <a:stretch>
            <a:fillRect/>
          </a:stretch>
        </p:blipFill>
        <p:spPr>
          <a:xfrm>
            <a:off x="0" y="563104"/>
            <a:ext cx="12192000" cy="507827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449D9F6-42DE-BAC4-A66F-06B6A0B982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2750" y="4967069"/>
            <a:ext cx="6286500" cy="124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3235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BF33CC-BA42-C4EB-2811-E294677379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904F259D-63B4-4CCE-1A83-4405B9A7B9C4}"/>
              </a:ext>
            </a:extLst>
          </p:cNvPr>
          <p:cNvGrpSpPr/>
          <p:nvPr/>
        </p:nvGrpSpPr>
        <p:grpSpPr>
          <a:xfrm>
            <a:off x="2203009" y="149104"/>
            <a:ext cx="7785982" cy="192144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CD7F4052-A624-DF01-D94A-0AD81279DABC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17A1BF1-265B-9A20-0F57-0711DF9D2FB1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7FDBCB07-D8B7-5032-13F9-409B1FE6FAA0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9BD90F0-D668-DAD9-64A4-D7832385B58C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A2DCE6D-045E-F669-E4F8-089E884E1184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BCB452E2-C1A2-A5DB-4F98-0E93F64BEA3C}"/>
              </a:ext>
            </a:extLst>
          </p:cNvPr>
          <p:cNvSpPr/>
          <p:nvPr/>
        </p:nvSpPr>
        <p:spPr>
          <a:xfrm>
            <a:off x="4578230" y="106327"/>
            <a:ext cx="277697" cy="277697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1D2684F-3FE9-68F1-E47D-36EC43521474}"/>
              </a:ext>
            </a:extLst>
          </p:cNvPr>
          <p:cNvSpPr txBox="1"/>
          <p:nvPr/>
        </p:nvSpPr>
        <p:spPr>
          <a:xfrm>
            <a:off x="4633966" y="6119336"/>
            <a:ext cx="2924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Umsetzung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008C218F-3CA8-BB90-B8B7-5CCD920E36ED}"/>
              </a:ext>
            </a:extLst>
          </p:cNvPr>
          <p:cNvSpPr txBox="1"/>
          <p:nvPr/>
        </p:nvSpPr>
        <p:spPr>
          <a:xfrm>
            <a:off x="4633965" y="6488668"/>
            <a:ext cx="292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Implementierung Backend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8DA17BC-06EB-BE6C-3435-4364A5A98BBD}"/>
              </a:ext>
            </a:extLst>
          </p:cNvPr>
          <p:cNvSpPr txBox="1"/>
          <p:nvPr/>
        </p:nvSpPr>
        <p:spPr>
          <a:xfrm>
            <a:off x="443753" y="1239565"/>
            <a:ext cx="124923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Route::</a:t>
            </a:r>
            <a:r>
              <a:rPr lang="de-DE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group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([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=&gt; 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lora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], </a:t>
            </a:r>
            <a:r>
              <a:rPr lang="de-DE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>
              <a:buNone/>
            </a:pP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Route::</a:t>
            </a:r>
            <a:r>
              <a:rPr lang="de-DE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post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'/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receive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[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uses</a:t>
            </a:r>
            <a:r>
              <a:rPr lang="de-DE" dirty="0">
                <a:solidFill>
                  <a:srgbClr val="A31515"/>
                </a:solidFill>
                <a:latin typeface="Menlo" panose="020B0609030804020204" pitchFamily="49" charset="0"/>
              </a:rPr>
              <a:t>'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=&gt; 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'Modules\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LoraCloudController@</a:t>
            </a:r>
            <a:r>
              <a:rPr lang="de-DE" dirty="0" err="1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receiveSensorData</a:t>
            </a:r>
            <a:r>
              <a:rPr lang="de-DE" dirty="0">
                <a:solidFill>
                  <a:srgbClr val="A31515"/>
                </a:solidFill>
                <a:latin typeface="Menlo" panose="020B0609030804020204" pitchFamily="49" charset="0"/>
              </a:rPr>
              <a:t>'</a:t>
            </a: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]);</a:t>
            </a:r>
          </a:p>
          <a:p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});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FEDA5B91-D6AF-5FDB-2DF6-CB5ADF82ACDD}"/>
              </a:ext>
            </a:extLst>
          </p:cNvPr>
          <p:cNvSpPr txBox="1"/>
          <p:nvPr/>
        </p:nvSpPr>
        <p:spPr>
          <a:xfrm>
            <a:off x="4108715" y="2347561"/>
            <a:ext cx="689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POST https://</a:t>
            </a:r>
            <a:r>
              <a:rPr lang="de-DE" dirty="0" err="1"/>
              <a:t>backend.de</a:t>
            </a:r>
            <a:r>
              <a:rPr lang="de-DE" dirty="0"/>
              <a:t>/</a:t>
            </a:r>
            <a:r>
              <a:rPr lang="de-DE" dirty="0" err="1"/>
              <a:t>api</a:t>
            </a:r>
            <a:r>
              <a:rPr lang="de-DE" dirty="0"/>
              <a:t>/</a:t>
            </a:r>
            <a:r>
              <a:rPr lang="de-DE" dirty="0" err="1"/>
              <a:t>lora</a:t>
            </a:r>
            <a:r>
              <a:rPr lang="de-DE" dirty="0"/>
              <a:t>/</a:t>
            </a:r>
            <a:r>
              <a:rPr lang="de-DE" dirty="0" err="1"/>
              <a:t>receive</a:t>
            </a:r>
            <a:endParaRPr lang="de-DE" dirty="0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DFD9B69-4236-0D8D-9A17-C8FBB946DA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406"/>
          <a:stretch>
            <a:fillRect/>
          </a:stretch>
        </p:blipFill>
        <p:spPr bwMode="auto">
          <a:xfrm>
            <a:off x="2059347" y="2185156"/>
            <a:ext cx="1037588" cy="694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F1549B69-34E3-F0B3-3BC1-D265B8D21E0E}"/>
              </a:ext>
            </a:extLst>
          </p:cNvPr>
          <p:cNvCxnSpPr/>
          <p:nvPr/>
        </p:nvCxnSpPr>
        <p:spPr>
          <a:xfrm>
            <a:off x="3357704" y="2532227"/>
            <a:ext cx="606694" cy="0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544565BF-E0A9-F70D-E758-3A0CFF3FB583}"/>
              </a:ext>
            </a:extLst>
          </p:cNvPr>
          <p:cNvSpPr txBox="1"/>
          <p:nvPr/>
        </p:nvSpPr>
        <p:spPr>
          <a:xfrm>
            <a:off x="4108715" y="2663435"/>
            <a:ext cx="5883342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>
              <a:buNone/>
            </a:pPr>
            <a:r>
              <a:rPr lang="de-DE" b="0" dirty="0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"time"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"2025-07-01T13:49:12.926230+00:00"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DE" b="0" dirty="0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de-DE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deviceInfo</a:t>
            </a:r>
            <a:r>
              <a:rPr lang="de-DE" b="0" dirty="0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</a:p>
          <a:p>
            <a:pPr>
              <a:buNone/>
            </a:pPr>
            <a:r>
              <a:rPr lang="de-DE" b="0" dirty="0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de-DE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deviceName</a:t>
            </a:r>
            <a:r>
              <a:rPr lang="de-DE" b="0" dirty="0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"24e124785e312077"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DE" b="0" dirty="0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de-DE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devEui</a:t>
            </a:r>
            <a:r>
              <a:rPr lang="de-DE" b="0" dirty="0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"24e124785e312077"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},</a:t>
            </a:r>
          </a:p>
          <a:p>
            <a:pPr>
              <a:buNone/>
            </a:pPr>
            <a:r>
              <a:rPr lang="de-DE" b="0" dirty="0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"</a:t>
            </a:r>
            <a:r>
              <a:rPr lang="de-DE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fCnt</a:t>
            </a:r>
            <a:r>
              <a:rPr lang="de-DE" b="0" dirty="0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b="0" dirty="0">
                <a:solidFill>
                  <a:srgbClr val="09865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29106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DE" b="0" dirty="0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"</a:t>
            </a:r>
            <a:r>
              <a:rPr lang="de-DE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fPort</a:t>
            </a:r>
            <a:r>
              <a:rPr lang="de-DE" b="0" dirty="0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b="0" dirty="0">
                <a:solidFill>
                  <a:srgbClr val="09865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85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DE" b="0" dirty="0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"</a:t>
            </a:r>
            <a:r>
              <a:rPr lang="de-DE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b="0" dirty="0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{</a:t>
            </a:r>
          </a:p>
          <a:p>
            <a:pPr>
              <a:buNone/>
            </a:pPr>
            <a:r>
              <a:rPr lang="de-DE" b="0" dirty="0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de-DE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temperature</a:t>
            </a:r>
            <a:r>
              <a:rPr lang="de-DE" b="0" dirty="0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b="0" dirty="0">
                <a:solidFill>
                  <a:srgbClr val="09865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25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DE" b="0" dirty="0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de-DE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battery</a:t>
            </a:r>
            <a:r>
              <a:rPr lang="de-DE" b="0" dirty="0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b="0" dirty="0">
                <a:solidFill>
                  <a:srgbClr val="09865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97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DE" b="0" dirty="0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de-DE" b="0" dirty="0" err="1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humidity</a:t>
            </a:r>
            <a:r>
              <a:rPr lang="de-DE" b="0" dirty="0">
                <a:solidFill>
                  <a:srgbClr val="0451A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de-DE" b="0" dirty="0">
                <a:solidFill>
                  <a:srgbClr val="09865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51.5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84071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9EB4D9-C190-BFE8-D864-5B5B59B398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44E5431E-79C0-A443-EAE6-E4954961B59E}"/>
              </a:ext>
            </a:extLst>
          </p:cNvPr>
          <p:cNvGrpSpPr/>
          <p:nvPr/>
        </p:nvGrpSpPr>
        <p:grpSpPr>
          <a:xfrm>
            <a:off x="2203009" y="149104"/>
            <a:ext cx="7785982" cy="192144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A7EC47A0-4D54-8ECB-9CB4-C283A70EF30E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38EF49EC-1D9C-8EF6-27C4-43491A92489D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7178EC3-B206-AE92-2DF2-12736D9B6580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5672506-291E-36AA-93F4-602A52C8561C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BA94694-0402-DB4E-4170-7EAC6318C481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1E86DCBE-F6A2-74A4-FC3F-959B49BFA798}"/>
              </a:ext>
            </a:extLst>
          </p:cNvPr>
          <p:cNvSpPr/>
          <p:nvPr/>
        </p:nvSpPr>
        <p:spPr>
          <a:xfrm>
            <a:off x="4578230" y="106327"/>
            <a:ext cx="277697" cy="277697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3C8894F7-BADA-EBB5-A5A6-F06ED376639D}"/>
              </a:ext>
            </a:extLst>
          </p:cNvPr>
          <p:cNvSpPr txBox="1"/>
          <p:nvPr/>
        </p:nvSpPr>
        <p:spPr>
          <a:xfrm>
            <a:off x="4633966" y="6119336"/>
            <a:ext cx="2924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Umsetzung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AA4CB718-2E50-E874-F152-ED69224F1FDC}"/>
              </a:ext>
            </a:extLst>
          </p:cNvPr>
          <p:cNvSpPr txBox="1"/>
          <p:nvPr/>
        </p:nvSpPr>
        <p:spPr>
          <a:xfrm>
            <a:off x="4633965" y="6488668"/>
            <a:ext cx="292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Implementierung Backend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DBCE91F-3303-CDB6-4F0F-15DF4C785D23}"/>
              </a:ext>
            </a:extLst>
          </p:cNvPr>
          <p:cNvSpPr txBox="1"/>
          <p:nvPr/>
        </p:nvSpPr>
        <p:spPr>
          <a:xfrm>
            <a:off x="748221" y="2031053"/>
            <a:ext cx="10695557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de-DE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receiveSensorData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b="0" dirty="0">
                <a:solidFill>
                  <a:srgbClr val="267F9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AF00D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config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services.chirpstack.integration_token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!== </a:t>
            </a:r>
            <a:r>
              <a:rPr lang="de-DE" b="0" dirty="0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&amp;&amp; </a:t>
            </a:r>
          </a:p>
          <a:p>
            <a:pPr>
              <a:buNone/>
            </a:pP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bearerToken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 !== 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config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services.chirpstack.integration_token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)) </a:t>
            </a:r>
          </a:p>
          <a:p>
            <a:pPr>
              <a:buNone/>
            </a:pPr>
            <a:r>
              <a:rPr lang="de-DE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267F9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Log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info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abort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dirty="0" err="1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receiveSensorData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AF00D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response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()-&gt;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json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([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message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=&gt; 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Unauthorized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], </a:t>
            </a:r>
            <a:r>
              <a:rPr lang="de-DE" b="0" dirty="0">
                <a:solidFill>
                  <a:srgbClr val="09865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401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AF00D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event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 === 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status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de-DE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handleStatus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} </a:t>
            </a:r>
            <a:r>
              <a:rPr lang="de-DE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event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 === 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up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de-DE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handleUp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6195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8E4B5-A020-E54E-EFEF-AF3B9F6D45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A1E93DD8-5569-D92C-2ADD-69D6C0D5D369}"/>
              </a:ext>
            </a:extLst>
          </p:cNvPr>
          <p:cNvGrpSpPr/>
          <p:nvPr/>
        </p:nvGrpSpPr>
        <p:grpSpPr>
          <a:xfrm>
            <a:off x="2203009" y="149104"/>
            <a:ext cx="7785982" cy="192144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32FED49F-58CC-483C-ABE4-CDFB82A167C2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7D89E3F-08B8-7C15-3B75-BBE1AA269375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0263C83E-8C87-6A6C-9634-F86EE99B77FB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49C5BCD-5574-D98C-64AA-9C336E576436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7D1992A-9F7C-6E32-1948-1513786ED840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3F6911B5-0535-3D88-F4C0-F0EC6379DACD}"/>
              </a:ext>
            </a:extLst>
          </p:cNvPr>
          <p:cNvSpPr/>
          <p:nvPr/>
        </p:nvSpPr>
        <p:spPr>
          <a:xfrm>
            <a:off x="4578230" y="106327"/>
            <a:ext cx="277697" cy="277697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483BC301-F007-63A5-DF4C-770C00EF8FF9}"/>
              </a:ext>
            </a:extLst>
          </p:cNvPr>
          <p:cNvSpPr txBox="1"/>
          <p:nvPr/>
        </p:nvSpPr>
        <p:spPr>
          <a:xfrm>
            <a:off x="4633966" y="6119336"/>
            <a:ext cx="2924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Umsetzung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2DE8D669-F5CE-5EE2-3A94-2DEC18BF8F75}"/>
              </a:ext>
            </a:extLst>
          </p:cNvPr>
          <p:cNvSpPr txBox="1"/>
          <p:nvPr/>
        </p:nvSpPr>
        <p:spPr>
          <a:xfrm>
            <a:off x="4633965" y="6488668"/>
            <a:ext cx="292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Implementierung Backend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2FE81D27-15C5-5366-A7F0-5ECAF7ED3064}"/>
              </a:ext>
            </a:extLst>
          </p:cNvPr>
          <p:cNvSpPr txBox="1"/>
          <p:nvPr/>
        </p:nvSpPr>
        <p:spPr>
          <a:xfrm>
            <a:off x="1630244" y="2031648"/>
            <a:ext cx="7909538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de-DE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handleStatus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b="0" dirty="0">
                <a:solidFill>
                  <a:srgbClr val="267F9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$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deviceValues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[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'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battery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=&gt; </a:t>
            </a: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batteryLevelUnavailable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 === </a:t>
            </a:r>
            <a:r>
              <a:rPr lang="de-DE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?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null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$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dirty="0" err="1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batteryLevel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],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'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externalPowerSource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=&gt; </a:t>
            </a: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dirty="0" err="1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externalPowerSource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];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$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devEui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deviceInfo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][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dirty="0" err="1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devEui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267F9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LORADevice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updateOrCreate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[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devEui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=&gt; </a:t>
            </a: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devEui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],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deviceValues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);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de-DE" b="0" dirty="0">
              <a:solidFill>
                <a:srgbClr val="3B3B3B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8196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2CA3B228-A5A3-909C-1008-67983450C857}"/>
              </a:ext>
            </a:extLst>
          </p:cNvPr>
          <p:cNvGrpSpPr/>
          <p:nvPr/>
        </p:nvGrpSpPr>
        <p:grpSpPr>
          <a:xfrm>
            <a:off x="4884474" y="3108435"/>
            <a:ext cx="9911256" cy="641131"/>
            <a:chOff x="1187670" y="2417378"/>
            <a:chExt cx="9911256" cy="641131"/>
          </a:xfrm>
        </p:grpSpPr>
        <p:sp>
          <p:nvSpPr>
            <p:cNvPr id="5" name="Abgerundetes Rechteck 4">
              <a:extLst>
                <a:ext uri="{FF2B5EF4-FFF2-40B4-BE49-F238E27FC236}">
                  <a16:creationId xmlns:a16="http://schemas.microsoft.com/office/drawing/2014/main" id="{1218389E-4D16-C959-F9D4-642431B300F8}"/>
                </a:ext>
              </a:extLst>
            </p:cNvPr>
            <p:cNvSpPr/>
            <p:nvPr/>
          </p:nvSpPr>
          <p:spPr>
            <a:xfrm>
              <a:off x="1187670" y="2417378"/>
              <a:ext cx="2406868" cy="641131"/>
            </a:xfrm>
            <a:prstGeom prst="roundRect">
              <a:avLst/>
            </a:prstGeom>
            <a:solidFill>
              <a:schemeClr val="accent2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/>
                <a:t>Analyse</a:t>
              </a:r>
            </a:p>
          </p:txBody>
        </p:sp>
        <p:sp>
          <p:nvSpPr>
            <p:cNvPr id="6" name="Abgerundetes Rechteck 5">
              <a:extLst>
                <a:ext uri="{FF2B5EF4-FFF2-40B4-BE49-F238E27FC236}">
                  <a16:creationId xmlns:a16="http://schemas.microsoft.com/office/drawing/2014/main" id="{C6786164-4766-29F2-4D26-76D506057726}"/>
                </a:ext>
              </a:extLst>
            </p:cNvPr>
            <p:cNvSpPr/>
            <p:nvPr/>
          </p:nvSpPr>
          <p:spPr>
            <a:xfrm>
              <a:off x="3689132" y="2417378"/>
              <a:ext cx="2406868" cy="641131"/>
            </a:xfrm>
            <a:prstGeom prst="round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ysClr val="windowText" lastClr="000000"/>
                  </a:solidFill>
                </a:rPr>
                <a:t>Umsetzung</a:t>
              </a:r>
            </a:p>
          </p:txBody>
        </p:sp>
        <p:sp>
          <p:nvSpPr>
            <p:cNvPr id="8" name="Abgerundetes Rechteck 7">
              <a:extLst>
                <a:ext uri="{FF2B5EF4-FFF2-40B4-BE49-F238E27FC236}">
                  <a16:creationId xmlns:a16="http://schemas.microsoft.com/office/drawing/2014/main" id="{17EB8727-57CB-3620-A157-7ADF59892F40}"/>
                </a:ext>
              </a:extLst>
            </p:cNvPr>
            <p:cNvSpPr/>
            <p:nvPr/>
          </p:nvSpPr>
          <p:spPr>
            <a:xfrm>
              <a:off x="6190596" y="2417378"/>
              <a:ext cx="2406868" cy="641131"/>
            </a:xfrm>
            <a:prstGeom prst="round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ysClr val="windowText" lastClr="000000"/>
                  </a:solidFill>
                </a:rPr>
                <a:t>Ausblick</a:t>
              </a:r>
            </a:p>
          </p:txBody>
        </p:sp>
        <p:sp>
          <p:nvSpPr>
            <p:cNvPr id="9" name="Abgerundetes Rechteck 8">
              <a:extLst>
                <a:ext uri="{FF2B5EF4-FFF2-40B4-BE49-F238E27FC236}">
                  <a16:creationId xmlns:a16="http://schemas.microsoft.com/office/drawing/2014/main" id="{42A01E9D-572E-B489-E366-2E3D783AED03}"/>
                </a:ext>
              </a:extLst>
            </p:cNvPr>
            <p:cNvSpPr/>
            <p:nvPr/>
          </p:nvSpPr>
          <p:spPr>
            <a:xfrm>
              <a:off x="8692058" y="2417378"/>
              <a:ext cx="2406868" cy="641131"/>
            </a:xfrm>
            <a:prstGeom prst="round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ysClr val="windowText" lastClr="000000"/>
                  </a:solidFill>
                </a:rPr>
                <a:t>Quellen</a:t>
              </a:r>
            </a:p>
          </p:txBody>
        </p:sp>
      </p:grp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D8574E3A-E14A-6E99-9D88-15AB7FC11CB5}"/>
              </a:ext>
            </a:extLst>
          </p:cNvPr>
          <p:cNvGrpSpPr/>
          <p:nvPr/>
        </p:nvGrpSpPr>
        <p:grpSpPr>
          <a:xfrm>
            <a:off x="559365" y="149103"/>
            <a:ext cx="11073270" cy="273269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16" name="Gerade Verbindung 15">
              <a:extLst>
                <a:ext uri="{FF2B5EF4-FFF2-40B4-BE49-F238E27FC236}">
                  <a16:creationId xmlns:a16="http://schemas.microsoft.com/office/drawing/2014/main" id="{6847ADC4-77EE-F555-AB0D-1C0CB2434C47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CC562D5-C427-1E27-FFB6-3A4DEDCEF16B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BEC989A-D0E8-A6BA-D856-7EB5AECF3833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00AEFB0-59A1-F073-1405-07DA6A2B9E9A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BDEC337-8D14-6BA9-9392-E86F9964A3DA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7AF16AE2-FBE9-8F84-8D6E-1C4604FF9D35}"/>
              </a:ext>
            </a:extLst>
          </p:cNvPr>
          <p:cNvSpPr/>
          <p:nvPr/>
        </p:nvSpPr>
        <p:spPr>
          <a:xfrm>
            <a:off x="473813" y="63551"/>
            <a:ext cx="444372" cy="444372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0A95E2A1-9EF3-FE92-BB4D-D3AA5F6AF704}"/>
              </a:ext>
            </a:extLst>
          </p:cNvPr>
          <p:cNvSpPr txBox="1"/>
          <p:nvPr/>
        </p:nvSpPr>
        <p:spPr>
          <a:xfrm>
            <a:off x="5106344" y="4768769"/>
            <a:ext cx="19793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Projektumgebung</a:t>
            </a:r>
          </a:p>
          <a:p>
            <a:pPr algn="ctr"/>
            <a:r>
              <a:rPr lang="de-DE" dirty="0"/>
              <a:t>Ist-Analyse</a:t>
            </a:r>
          </a:p>
          <a:p>
            <a:pPr algn="ctr"/>
            <a:r>
              <a:rPr lang="de-DE" dirty="0"/>
              <a:t>Soll-Analyse</a:t>
            </a:r>
          </a:p>
          <a:p>
            <a:pPr algn="ctr"/>
            <a:r>
              <a:rPr lang="de-DE" dirty="0"/>
              <a:t>Wirtschaftlichkeit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DA88FD0-F94D-AACE-1FAA-7B8D9FE706EA}"/>
              </a:ext>
            </a:extLst>
          </p:cNvPr>
          <p:cNvSpPr/>
          <p:nvPr/>
        </p:nvSpPr>
        <p:spPr>
          <a:xfrm>
            <a:off x="1319514" y="4444678"/>
            <a:ext cx="3369420" cy="17593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45105C95-6985-D889-59CE-851A089E7016}"/>
              </a:ext>
            </a:extLst>
          </p:cNvPr>
          <p:cNvSpPr txBox="1"/>
          <p:nvPr/>
        </p:nvSpPr>
        <p:spPr>
          <a:xfrm>
            <a:off x="7804009" y="4768769"/>
            <a:ext cx="28141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Entwurf</a:t>
            </a:r>
          </a:p>
          <a:p>
            <a:pPr algn="ctr"/>
            <a:r>
              <a:rPr lang="de-DE" dirty="0"/>
              <a:t>Implementierung App</a:t>
            </a:r>
          </a:p>
          <a:p>
            <a:pPr algn="ctr"/>
            <a:r>
              <a:rPr lang="de-DE" dirty="0"/>
              <a:t>Implementierung Backend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03D858AC-85AE-0229-1818-234338594EDA}"/>
              </a:ext>
            </a:extLst>
          </p:cNvPr>
          <p:cNvSpPr/>
          <p:nvPr/>
        </p:nvSpPr>
        <p:spPr>
          <a:xfrm>
            <a:off x="7503066" y="4444678"/>
            <a:ext cx="3369420" cy="17593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35169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35BB51-BCAA-97CF-0160-681886D2C6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A14FDFAE-4BAF-613C-282A-1D4836DFF6BB}"/>
              </a:ext>
            </a:extLst>
          </p:cNvPr>
          <p:cNvGrpSpPr/>
          <p:nvPr/>
        </p:nvGrpSpPr>
        <p:grpSpPr>
          <a:xfrm>
            <a:off x="2203009" y="149104"/>
            <a:ext cx="7785982" cy="192144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CD2DAAA5-34AB-5806-A76D-8A39976766E0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83A49181-6AE8-168D-9FD1-68A6AB73995E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DB3060C-4651-F131-C901-BD429C5FFBF9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2E2115D-39DB-73B1-8A57-35BB2806FB8A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6A1E874-EF8B-6AE8-83E5-083C7A6611AB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6FCA5504-1DEA-83A6-4273-4AA446E901EB}"/>
              </a:ext>
            </a:extLst>
          </p:cNvPr>
          <p:cNvSpPr/>
          <p:nvPr/>
        </p:nvSpPr>
        <p:spPr>
          <a:xfrm>
            <a:off x="4578230" y="106327"/>
            <a:ext cx="277697" cy="277697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377AD470-302F-F98E-C32B-CEF17A4E97C9}"/>
              </a:ext>
            </a:extLst>
          </p:cNvPr>
          <p:cNvSpPr txBox="1"/>
          <p:nvPr/>
        </p:nvSpPr>
        <p:spPr>
          <a:xfrm>
            <a:off x="4633966" y="6119336"/>
            <a:ext cx="2924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Umsetzung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4D3B2BDE-C570-278B-35BB-061966F9895F}"/>
              </a:ext>
            </a:extLst>
          </p:cNvPr>
          <p:cNvSpPr txBox="1"/>
          <p:nvPr/>
        </p:nvSpPr>
        <p:spPr>
          <a:xfrm>
            <a:off x="4633965" y="6488668"/>
            <a:ext cx="292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Implementierung Proxy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1B0073C-4260-2C13-74BA-FADAE19EF7EB}"/>
              </a:ext>
            </a:extLst>
          </p:cNvPr>
          <p:cNvSpPr txBox="1"/>
          <p:nvPr/>
        </p:nvSpPr>
        <p:spPr>
          <a:xfrm>
            <a:off x="1344706" y="1102659"/>
            <a:ext cx="790953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de-DE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{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createServer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} </a:t>
            </a:r>
            <a:r>
              <a:rPr lang="de-DE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node:http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>
              <a:buNone/>
            </a:pPr>
            <a:r>
              <a:rPr lang="de-DE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createApp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createRouter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toNodeListener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useBase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  <a:r>
              <a:rPr lang="de-DE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'h3'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>
              <a:buNone/>
            </a:pPr>
            <a:b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app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createApp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>
              <a:buNone/>
            </a:pPr>
            <a:r>
              <a:rPr lang="de-DE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router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createRouter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>
              <a:buNone/>
            </a:pPr>
            <a:r>
              <a:rPr lang="de-DE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router</a:t>
            </a:r>
            <a:r>
              <a:rPr lang="de-DE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use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'/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api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devices</a:t>
            </a:r>
            <a:r>
              <a:rPr lang="de-DE" dirty="0">
                <a:solidFill>
                  <a:srgbClr val="A3151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/**'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DE" b="0" dirty="0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useBase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'/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api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devices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devicesRouter</a:t>
            </a:r>
            <a:r>
              <a:rPr lang="de-DE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handler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</a:p>
          <a:p>
            <a:pPr>
              <a:buNone/>
            </a:pPr>
            <a:r>
              <a:rPr lang="de-DE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app</a:t>
            </a:r>
            <a:r>
              <a:rPr lang="de-DE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use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router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>
              <a:buNone/>
            </a:pP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createServer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toNodeListener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app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)).</a:t>
            </a:r>
            <a:r>
              <a:rPr lang="de-DE" b="0" dirty="0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listen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b="0" dirty="0">
                <a:solidFill>
                  <a:srgbClr val="0070C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LISTEN_PORT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() </a:t>
            </a:r>
            <a:r>
              <a:rPr lang="de-DE" b="0" dirty="0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>
              <a:buNone/>
            </a:pP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  <a:r>
              <a:rPr lang="de-DE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log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`Listening on Port </a:t>
            </a:r>
            <a:r>
              <a:rPr lang="de-DE" b="0" dirty="0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${</a:t>
            </a:r>
            <a:r>
              <a:rPr lang="de-DE" b="0" dirty="0">
                <a:solidFill>
                  <a:srgbClr val="0070C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LISTEN_PORT</a:t>
            </a:r>
            <a:r>
              <a:rPr lang="de-DE" b="0" dirty="0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`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2824334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8DF5E2-D26B-0CA7-32F7-9628AA8849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5979B3CB-9CB2-A7DD-0E5D-1D932879067B}"/>
              </a:ext>
            </a:extLst>
          </p:cNvPr>
          <p:cNvGrpSpPr/>
          <p:nvPr/>
        </p:nvGrpSpPr>
        <p:grpSpPr>
          <a:xfrm>
            <a:off x="2203009" y="149104"/>
            <a:ext cx="7785982" cy="192144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262A03B4-A563-D64D-76C5-69D57D577C15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0E06556-AB17-C8D0-2568-F8CD29B50750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759BB4EB-52A3-238C-6433-98726132CABD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26348D75-7AA5-8921-E2AF-6F278A28178B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13642AC-63D5-1EEF-9819-84B0A6F7F765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89112EEE-0755-2870-2C14-9AA5449C4D16}"/>
              </a:ext>
            </a:extLst>
          </p:cNvPr>
          <p:cNvSpPr/>
          <p:nvPr/>
        </p:nvSpPr>
        <p:spPr>
          <a:xfrm>
            <a:off x="4578230" y="106327"/>
            <a:ext cx="277697" cy="277697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CDB2352F-604D-FACF-AADF-08B89B419AB4}"/>
              </a:ext>
            </a:extLst>
          </p:cNvPr>
          <p:cNvSpPr txBox="1"/>
          <p:nvPr/>
        </p:nvSpPr>
        <p:spPr>
          <a:xfrm>
            <a:off x="4633966" y="6119336"/>
            <a:ext cx="2924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Umsetzung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F54FC6E3-204C-2996-4D0E-CD9DE18970E3}"/>
              </a:ext>
            </a:extLst>
          </p:cNvPr>
          <p:cNvSpPr txBox="1"/>
          <p:nvPr/>
        </p:nvSpPr>
        <p:spPr>
          <a:xfrm>
            <a:off x="4633965" y="6488668"/>
            <a:ext cx="292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Implementierung Proxy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23CFE4F-46D2-474E-71A3-A2765938609D}"/>
              </a:ext>
            </a:extLst>
          </p:cNvPr>
          <p:cNvSpPr txBox="1"/>
          <p:nvPr/>
        </p:nvSpPr>
        <p:spPr>
          <a:xfrm>
            <a:off x="989894" y="1057077"/>
            <a:ext cx="11202106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{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promisify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} </a:t>
            </a:r>
            <a:r>
              <a:rPr lang="de-DE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node:util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‘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>
              <a:buNone/>
            </a:pPr>
            <a:r>
              <a:rPr lang="de-DE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{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DeviceServiceClient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} </a:t>
            </a:r>
            <a:r>
              <a:rPr lang="de-DE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'@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chirpstack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chirpstack-api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api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device_grpc_pb.js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>
              <a:buNone/>
            </a:pPr>
            <a:r>
              <a:rPr lang="de-DE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Device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'@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chirpstack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chirpstack-api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api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device_pb.js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de-DE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{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ChannelCredentials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} </a:t>
            </a:r>
            <a:r>
              <a:rPr lang="de-DE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'@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grpc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de-DE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grpc-js</a:t>
            </a:r>
            <a:r>
              <a:rPr lang="de-DE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>
              <a:buNone/>
            </a:pPr>
            <a:endParaRPr lang="de-DE" dirty="0">
              <a:solidFill>
                <a:srgbClr val="00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de-DE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getDevice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devEui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>
              <a:buNone/>
            </a:pPr>
            <a:r>
              <a:rPr lang="de-DE" b="0" dirty="0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client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DeviceServiceClient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>
              <a:buNone/>
            </a:pPr>
            <a:r>
              <a:rPr lang="de-DE" b="0" dirty="0">
                <a:solidFill>
                  <a:srgbClr val="0070C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ADDRESS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ChannelCredentials</a:t>
            </a:r>
            <a:r>
              <a:rPr lang="de-DE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createSsl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>
              <a:buNone/>
            </a:pP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);</a:t>
            </a:r>
          </a:p>
          <a:p>
            <a:pPr>
              <a:buNone/>
            </a:pPr>
            <a:b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0070C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Device</a:t>
            </a:r>
            <a:r>
              <a:rPr lang="de-DE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GetDeviceRequest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>
              <a:buNone/>
            </a:pPr>
            <a:r>
              <a:rPr lang="de-DE" b="0" dirty="0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setDevEui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devEui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>
              <a:buNone/>
            </a:pPr>
            <a:r>
              <a:rPr lang="de-DE" b="0" dirty="0">
                <a:solidFill>
                  <a:srgbClr val="AF00D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b="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responseHandler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>
              <a:buNone/>
            </a:pPr>
            <a:r>
              <a:rPr lang="de-DE" b="0" dirty="0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promisify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client</a:t>
            </a:r>
            <a:r>
              <a:rPr lang="de-DE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de-DE" b="0" dirty="0" err="1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de-DE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bind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client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request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metadata</a:t>
            </a: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{}))()</a:t>
            </a:r>
          </a:p>
          <a:p>
            <a:pPr>
              <a:buNone/>
            </a:pPr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);</a:t>
            </a:r>
          </a:p>
          <a:p>
            <a:r>
              <a:rPr lang="de-DE" b="0" dirty="0">
                <a:solidFill>
                  <a:srgbClr val="3B3B3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17388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BBEFF3-C41E-4CB3-0266-73EB90A56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7F03B0EB-3A87-7B68-DBF8-1325E2D8C0DB}"/>
              </a:ext>
            </a:extLst>
          </p:cNvPr>
          <p:cNvGrpSpPr/>
          <p:nvPr/>
        </p:nvGrpSpPr>
        <p:grpSpPr>
          <a:xfrm>
            <a:off x="2203009" y="149104"/>
            <a:ext cx="7785982" cy="192144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1C865002-2CFA-2E53-6975-8C7B291CB7C5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66B0A3E-9709-013C-48E4-92322247CB43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6C8C0C1-0E06-97E3-BD5A-7D1C2FBE92BE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1E42225-E75E-EAE0-54A1-286CD35FEFBD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CFE01A6D-012C-FEB4-42BE-5D8C5C881556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7E61354C-F0F6-27E9-36B0-D6B11509759A}"/>
              </a:ext>
            </a:extLst>
          </p:cNvPr>
          <p:cNvSpPr/>
          <p:nvPr/>
        </p:nvSpPr>
        <p:spPr>
          <a:xfrm>
            <a:off x="7336072" y="106327"/>
            <a:ext cx="277697" cy="277697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B7A03DB4-431C-E710-DA23-C124274EC27A}"/>
              </a:ext>
            </a:extLst>
          </p:cNvPr>
          <p:cNvSpPr txBox="1"/>
          <p:nvPr/>
        </p:nvSpPr>
        <p:spPr>
          <a:xfrm>
            <a:off x="4633966" y="6119336"/>
            <a:ext cx="2924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Ausblick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4A7A478D-7EB9-D103-87B8-61CAA85716B5}"/>
              </a:ext>
            </a:extLst>
          </p:cNvPr>
          <p:cNvSpPr txBox="1"/>
          <p:nvPr/>
        </p:nvSpPr>
        <p:spPr>
          <a:xfrm>
            <a:off x="4633965" y="6488668"/>
            <a:ext cx="292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Fazit</a:t>
            </a:r>
          </a:p>
        </p:txBody>
      </p:sp>
      <p:pic>
        <p:nvPicPr>
          <p:cNvPr id="9218" name="Picture 2" descr="Gelernt - Kostenlose bildung-Icons">
            <a:extLst>
              <a:ext uri="{FF2B5EF4-FFF2-40B4-BE49-F238E27FC236}">
                <a16:creationId xmlns:a16="http://schemas.microsoft.com/office/drawing/2014/main" id="{37BA7873-B125-A979-42C2-EB98F983D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690" y="1021940"/>
            <a:ext cx="2286001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Zeitplanung - Kostenlose pfeile-Icons">
            <a:extLst>
              <a:ext uri="{FF2B5EF4-FFF2-40B4-BE49-F238E27FC236}">
                <a16:creationId xmlns:a16="http://schemas.microsoft.com/office/drawing/2014/main" id="{B3483DE1-1C95-D8B7-A2A5-BDA1CC41A0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4215" y="1021940"/>
            <a:ext cx="2067169" cy="2067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4" name="Picture 8" descr="Mastering Mobile App Downloads: Top 10 Tips for Success">
            <a:extLst>
              <a:ext uri="{FF2B5EF4-FFF2-40B4-BE49-F238E27FC236}">
                <a16:creationId xmlns:a16="http://schemas.microsoft.com/office/drawing/2014/main" id="{F818AB1E-2CD0-3560-CD16-AE0988B99A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142" y="2286650"/>
            <a:ext cx="2673350" cy="2584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6" name="Picture 10" descr="Iot-Sensoren lineares Vektorsymbol mit Farbverlauf. Informationsübertragung  über ein drahtloses Netzwerk. intelligentes Sicherheitssystem. dünne Linie  Farbsymbol. Piktogramm im modernen Stil. Vektor isolierte Umrisszeichnung  4716292 Vektor Kunst bei ...">
            <a:extLst>
              <a:ext uri="{FF2B5EF4-FFF2-40B4-BE49-F238E27FC236}">
                <a16:creationId xmlns:a16="http://schemas.microsoft.com/office/drawing/2014/main" id="{6427510B-7E83-4745-CB4F-F0438F1EF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3252" y="3520395"/>
            <a:ext cx="2502874" cy="2502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9387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413701-8EDF-3F28-214D-B243C21D4B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77859087-D8A8-A683-5CE0-72DB3766FE9E}"/>
              </a:ext>
            </a:extLst>
          </p:cNvPr>
          <p:cNvGrpSpPr/>
          <p:nvPr/>
        </p:nvGrpSpPr>
        <p:grpSpPr>
          <a:xfrm>
            <a:off x="2203009" y="149104"/>
            <a:ext cx="7785982" cy="192144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86D153-A2B9-1B6F-10B0-F22FF1E517C8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6585344E-D824-2DF3-82A6-044C993F2350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8B769B5-5B9E-21A7-1288-4C933EDDF6C4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AB3FC2D-79DE-0D40-AE27-5821417EFE48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C7210A08-CAEF-3F3B-839D-0F42FFD9C4F1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70273798-8140-1538-383A-27D96866EFAE}"/>
              </a:ext>
            </a:extLst>
          </p:cNvPr>
          <p:cNvSpPr/>
          <p:nvPr/>
        </p:nvSpPr>
        <p:spPr>
          <a:xfrm>
            <a:off x="7336072" y="106327"/>
            <a:ext cx="277697" cy="277697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C963492E-6B2B-C4FF-2EE0-55DF265AD354}"/>
              </a:ext>
            </a:extLst>
          </p:cNvPr>
          <p:cNvSpPr txBox="1"/>
          <p:nvPr/>
        </p:nvSpPr>
        <p:spPr>
          <a:xfrm>
            <a:off x="4633966" y="6119336"/>
            <a:ext cx="2924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Ausblick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6F7429E2-E095-8434-3113-F24BE5BA1948}"/>
              </a:ext>
            </a:extLst>
          </p:cNvPr>
          <p:cNvSpPr txBox="1"/>
          <p:nvPr/>
        </p:nvSpPr>
        <p:spPr>
          <a:xfrm>
            <a:off x="4633965" y="6488668"/>
            <a:ext cx="292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Ausblick</a:t>
            </a:r>
          </a:p>
        </p:txBody>
      </p:sp>
      <p:pic>
        <p:nvPicPr>
          <p:cNvPr id="10" name="Grafik 9" descr="Ein Bild, das Screenshot enthält.&#10;&#10;KI-generierte Inhalte können fehlerhaft sein.">
            <a:extLst>
              <a:ext uri="{FF2B5EF4-FFF2-40B4-BE49-F238E27FC236}">
                <a16:creationId xmlns:a16="http://schemas.microsoft.com/office/drawing/2014/main" id="{2B76A103-5B35-7F95-5AD4-C6154B457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631" y="808808"/>
            <a:ext cx="6037376" cy="3060837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63072DB1-1BE6-1551-BE12-693466D42179}"/>
              </a:ext>
            </a:extLst>
          </p:cNvPr>
          <p:cNvSpPr txBox="1"/>
          <p:nvPr/>
        </p:nvSpPr>
        <p:spPr>
          <a:xfrm>
            <a:off x="7558035" y="2037174"/>
            <a:ext cx="1713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Weboberfläche</a:t>
            </a:r>
          </a:p>
        </p:txBody>
      </p:sp>
      <p:pic>
        <p:nvPicPr>
          <p:cNvPr id="10242" name="Picture 2" descr="NB-IoT - Narrowband LPWA technology">
            <a:extLst>
              <a:ext uri="{FF2B5EF4-FFF2-40B4-BE49-F238E27FC236}">
                <a16:creationId xmlns:a16="http://schemas.microsoft.com/office/drawing/2014/main" id="{65F5D9F8-047B-629E-696D-F33D73655F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3082" y="4198499"/>
            <a:ext cx="4892431" cy="1706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C28A761C-BCF1-3DED-FB6E-3F5B76D773A7}"/>
              </a:ext>
            </a:extLst>
          </p:cNvPr>
          <p:cNvSpPr txBox="1"/>
          <p:nvPr/>
        </p:nvSpPr>
        <p:spPr>
          <a:xfrm>
            <a:off x="3288319" y="5051616"/>
            <a:ext cx="1173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Mobilfunk</a:t>
            </a:r>
          </a:p>
        </p:txBody>
      </p:sp>
    </p:spTree>
    <p:extLst>
      <p:ext uri="{BB962C8B-B14F-4D97-AF65-F5344CB8AC3E}">
        <p14:creationId xmlns:p14="http://schemas.microsoft.com/office/powerpoint/2010/main" val="1928861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E403F1-FDE8-1706-065B-459AA39E6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8622CE-FA4D-910B-1B01-E0521DEDF0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https://miro.medium.com/v2/resize:fit:1304/0*mUvn7TEnNQyMsOyi</a:t>
            </a:r>
          </a:p>
          <a:p>
            <a:r>
              <a:rPr lang="de-DE" sz="1600" dirty="0"/>
              <a:t>https://upload.wikimedia.org/wikipedia/commons/thumb/2/27/PHP-logo.svg/1024px-PHP-logo.svg.png</a:t>
            </a:r>
          </a:p>
          <a:p>
            <a:r>
              <a:rPr lang="de-DE" sz="1600" dirty="0"/>
              <a:t>https://upload.wikimedia.org/wikipedia/de/thumb/d/dd/MySQL_logo.svg/2560px-MySQL_logo.svg.png</a:t>
            </a:r>
          </a:p>
          <a:p>
            <a:r>
              <a:rPr lang="de-DE" sz="1600" dirty="0"/>
              <a:t>https://upload.wikimedia.org/wikipedia/commons/8/86/NativeScript_Logo.png</a:t>
            </a:r>
          </a:p>
          <a:p>
            <a:r>
              <a:rPr lang="de-DE" sz="1600" dirty="0"/>
              <a:t>https://upload.wikimedia.org/wikipedia/commons/thumb/9/95/Vue.js_Logo_2.svg/1200px-Vue.js_Logo_2.svg.png</a:t>
            </a:r>
          </a:p>
          <a:p>
            <a:r>
              <a:rPr lang="de-DE" sz="1600" dirty="0"/>
              <a:t>https://www.chirpstack.io/img/logo.png</a:t>
            </a:r>
          </a:p>
          <a:p>
            <a:r>
              <a:rPr lang="de-DE" sz="1600" dirty="0"/>
              <a:t>https://stackforce.com/application/files/cache/thumbnails/789fa040545dfa997326c238180d9cb0.png</a:t>
            </a:r>
          </a:p>
          <a:p>
            <a:r>
              <a:rPr lang="de-DE" sz="1600" dirty="0"/>
              <a:t>https://cdn-icons-png.flaticon.com/512/11993/11993344.png</a:t>
            </a:r>
          </a:p>
          <a:p>
            <a:r>
              <a:rPr lang="de-DE" sz="1600" dirty="0"/>
              <a:t>https://cdn-icons-png.flaticon.com/512/3193/3193383.png</a:t>
            </a:r>
          </a:p>
          <a:p>
            <a:r>
              <a:rPr lang="de-DE" sz="1600" dirty="0"/>
              <a:t>https://leadsdubai.com/wp-content/uploads/2016/09/mobile-app-downloads.png</a:t>
            </a:r>
          </a:p>
          <a:p>
            <a:r>
              <a:rPr lang="de-DE" sz="1600" dirty="0"/>
              <a:t>https://</a:t>
            </a:r>
            <a:r>
              <a:rPr lang="de-DE" sz="1600" dirty="0" err="1"/>
              <a:t>static.vecteezy.com</a:t>
            </a:r>
            <a:r>
              <a:rPr lang="de-DE" sz="1600" dirty="0"/>
              <a:t>/</a:t>
            </a:r>
            <a:r>
              <a:rPr lang="de-DE" sz="1600" dirty="0" err="1"/>
              <a:t>ti</a:t>
            </a:r>
            <a:r>
              <a:rPr lang="de-DE" sz="1600" dirty="0"/>
              <a:t>/gratis-vektor/p1/4716292-iot-sensors-gradient-linear-vector-icon-information-transmission-over-wireless-network-intelligentes-security-system-thin-line-color-symbol-modern-style-piktogram-vector-isolated-outline-drawing-vektor.jpg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67258FA-881E-ADCB-39DD-0C0DCA2A760E}"/>
              </a:ext>
            </a:extLst>
          </p:cNvPr>
          <p:cNvGrpSpPr/>
          <p:nvPr/>
        </p:nvGrpSpPr>
        <p:grpSpPr>
          <a:xfrm>
            <a:off x="2203009" y="149104"/>
            <a:ext cx="7785982" cy="192144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36534871-381E-1816-7212-2EB176C0985A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7184E2E-7B16-B2FE-4159-5FA9B9308C01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0EBFB30-D364-B356-9E19-BFD1F0AC152B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04946A9-900E-D25D-0168-C10EC8E84F6C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9F6A51A-A468-5E5C-3053-256689039592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6AAC1F1F-64FD-DDCA-9C08-3ED640695666}"/>
              </a:ext>
            </a:extLst>
          </p:cNvPr>
          <p:cNvSpPr/>
          <p:nvPr/>
        </p:nvSpPr>
        <p:spPr>
          <a:xfrm>
            <a:off x="9754069" y="106327"/>
            <a:ext cx="277697" cy="277697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6944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207BA8-36EB-F75B-AEF5-BAF6F697D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0DE1797B-6FDB-593C-0C44-49DA207AEB95}"/>
              </a:ext>
            </a:extLst>
          </p:cNvPr>
          <p:cNvGrpSpPr/>
          <p:nvPr/>
        </p:nvGrpSpPr>
        <p:grpSpPr>
          <a:xfrm>
            <a:off x="2412579" y="3108434"/>
            <a:ext cx="9911256" cy="641131"/>
            <a:chOff x="1187670" y="2417378"/>
            <a:chExt cx="9911256" cy="641131"/>
          </a:xfrm>
          <a:solidFill>
            <a:schemeClr val="bg1"/>
          </a:solidFill>
        </p:grpSpPr>
        <p:sp>
          <p:nvSpPr>
            <p:cNvPr id="5" name="Abgerundetes Rechteck 4">
              <a:extLst>
                <a:ext uri="{FF2B5EF4-FFF2-40B4-BE49-F238E27FC236}">
                  <a16:creationId xmlns:a16="http://schemas.microsoft.com/office/drawing/2014/main" id="{F4F81A20-F5AF-5F2C-2D3B-A34E06F974D8}"/>
                </a:ext>
              </a:extLst>
            </p:cNvPr>
            <p:cNvSpPr/>
            <p:nvPr/>
          </p:nvSpPr>
          <p:spPr>
            <a:xfrm>
              <a:off x="1187670" y="2417378"/>
              <a:ext cx="2406868" cy="641131"/>
            </a:xfrm>
            <a:prstGeom prst="roundRect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chemeClr val="tx1"/>
                  </a:solidFill>
                </a:rPr>
                <a:t>Analyse</a:t>
              </a:r>
            </a:p>
          </p:txBody>
        </p:sp>
        <p:sp>
          <p:nvSpPr>
            <p:cNvPr id="6" name="Abgerundetes Rechteck 5">
              <a:extLst>
                <a:ext uri="{FF2B5EF4-FFF2-40B4-BE49-F238E27FC236}">
                  <a16:creationId xmlns:a16="http://schemas.microsoft.com/office/drawing/2014/main" id="{C60DC683-7F81-D1C9-628E-880B2A2137B6}"/>
                </a:ext>
              </a:extLst>
            </p:cNvPr>
            <p:cNvSpPr/>
            <p:nvPr/>
          </p:nvSpPr>
          <p:spPr>
            <a:xfrm>
              <a:off x="3689132" y="2417378"/>
              <a:ext cx="2406868" cy="641131"/>
            </a:xfrm>
            <a:prstGeom prst="roundRect">
              <a:avLst/>
            </a:prstGeom>
            <a:solidFill>
              <a:schemeClr val="accent2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chemeClr val="bg1"/>
                  </a:solidFill>
                </a:rPr>
                <a:t>Umsetzung</a:t>
              </a:r>
            </a:p>
          </p:txBody>
        </p:sp>
        <p:sp>
          <p:nvSpPr>
            <p:cNvPr id="8" name="Abgerundetes Rechteck 7">
              <a:extLst>
                <a:ext uri="{FF2B5EF4-FFF2-40B4-BE49-F238E27FC236}">
                  <a16:creationId xmlns:a16="http://schemas.microsoft.com/office/drawing/2014/main" id="{E8756D0F-D1E5-9751-E287-87B1FBD1166D}"/>
                </a:ext>
              </a:extLst>
            </p:cNvPr>
            <p:cNvSpPr/>
            <p:nvPr/>
          </p:nvSpPr>
          <p:spPr>
            <a:xfrm>
              <a:off x="6190596" y="2417378"/>
              <a:ext cx="2406868" cy="641131"/>
            </a:xfrm>
            <a:prstGeom prst="roundRect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chemeClr val="tx1"/>
                  </a:solidFill>
                </a:rPr>
                <a:t>Ausblick</a:t>
              </a:r>
            </a:p>
          </p:txBody>
        </p:sp>
        <p:sp>
          <p:nvSpPr>
            <p:cNvPr id="9" name="Abgerundetes Rechteck 8">
              <a:extLst>
                <a:ext uri="{FF2B5EF4-FFF2-40B4-BE49-F238E27FC236}">
                  <a16:creationId xmlns:a16="http://schemas.microsoft.com/office/drawing/2014/main" id="{883E5666-6E07-8A48-C876-10B25E2F5A99}"/>
                </a:ext>
              </a:extLst>
            </p:cNvPr>
            <p:cNvSpPr/>
            <p:nvPr/>
          </p:nvSpPr>
          <p:spPr>
            <a:xfrm>
              <a:off x="8692058" y="2417378"/>
              <a:ext cx="2406868" cy="641131"/>
            </a:xfrm>
            <a:prstGeom prst="roundRect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chemeClr val="tx1"/>
                  </a:solidFill>
                </a:rPr>
                <a:t>Quellen</a:t>
              </a:r>
            </a:p>
          </p:txBody>
        </p:sp>
      </p:grp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A238C3D6-F0A8-D112-4056-3709261010AF}"/>
              </a:ext>
            </a:extLst>
          </p:cNvPr>
          <p:cNvGrpSpPr/>
          <p:nvPr/>
        </p:nvGrpSpPr>
        <p:grpSpPr>
          <a:xfrm>
            <a:off x="559365" y="149103"/>
            <a:ext cx="11073270" cy="273269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16" name="Gerade Verbindung 15">
              <a:extLst>
                <a:ext uri="{FF2B5EF4-FFF2-40B4-BE49-F238E27FC236}">
                  <a16:creationId xmlns:a16="http://schemas.microsoft.com/office/drawing/2014/main" id="{A5FFE221-37E2-CB74-90F1-C4987DD8EF65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D4C1492-0095-40AE-B5CE-6E5C92C05C9E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838897C6-C2B9-9FC8-4F7B-FEFBBA7B5752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BB98CA8-F686-4B8A-7B7A-4C9C01910460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593B857-12DF-2C8D-06CE-1477BF82B439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432CD378-810F-D354-DA15-F58F86E378DA}"/>
              </a:ext>
            </a:extLst>
          </p:cNvPr>
          <p:cNvSpPr/>
          <p:nvPr/>
        </p:nvSpPr>
        <p:spPr>
          <a:xfrm>
            <a:off x="3912704" y="63551"/>
            <a:ext cx="444372" cy="444372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ABC0183C-4129-1957-A466-D2DD08B4218C}"/>
              </a:ext>
            </a:extLst>
          </p:cNvPr>
          <p:cNvSpPr txBox="1"/>
          <p:nvPr/>
        </p:nvSpPr>
        <p:spPr>
          <a:xfrm>
            <a:off x="4688934" y="4768769"/>
            <a:ext cx="28141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Entwurf</a:t>
            </a:r>
          </a:p>
          <a:p>
            <a:pPr algn="ctr"/>
            <a:r>
              <a:rPr lang="de-DE" dirty="0"/>
              <a:t>Implementierung App</a:t>
            </a:r>
          </a:p>
          <a:p>
            <a:pPr algn="ctr"/>
            <a:r>
              <a:rPr lang="de-DE" dirty="0"/>
              <a:t>Implementierung Backend</a:t>
            </a:r>
          </a:p>
          <a:p>
            <a:pPr algn="ctr"/>
            <a:r>
              <a:rPr lang="de-DE" dirty="0"/>
              <a:t>Implementierung Proxy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8F7CC4A0-11E2-09D9-D11E-68D7B1CB54F3}"/>
              </a:ext>
            </a:extLst>
          </p:cNvPr>
          <p:cNvSpPr txBox="1"/>
          <p:nvPr/>
        </p:nvSpPr>
        <p:spPr>
          <a:xfrm>
            <a:off x="1422922" y="4768769"/>
            <a:ext cx="19793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Projektumgebung</a:t>
            </a:r>
          </a:p>
          <a:p>
            <a:pPr algn="ctr"/>
            <a:r>
              <a:rPr lang="de-DE" dirty="0"/>
              <a:t>Ist-Analyse</a:t>
            </a:r>
          </a:p>
          <a:p>
            <a:pPr algn="ctr"/>
            <a:r>
              <a:rPr lang="de-DE" dirty="0"/>
              <a:t>Soll-Analyse</a:t>
            </a:r>
          </a:p>
          <a:p>
            <a:pPr algn="ctr"/>
            <a:r>
              <a:rPr lang="de-DE" dirty="0"/>
              <a:t>Wirtschaftlichkeit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E152E17-DB49-4186-1F75-B86C16A247C0}"/>
              </a:ext>
            </a:extLst>
          </p:cNvPr>
          <p:cNvSpPr/>
          <p:nvPr/>
        </p:nvSpPr>
        <p:spPr>
          <a:xfrm>
            <a:off x="1319514" y="4444678"/>
            <a:ext cx="3369420" cy="17593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480B10B7-79D5-3EBB-45F4-408D40324000}"/>
              </a:ext>
            </a:extLst>
          </p:cNvPr>
          <p:cNvSpPr txBox="1"/>
          <p:nvPr/>
        </p:nvSpPr>
        <p:spPr>
          <a:xfrm>
            <a:off x="8415307" y="4768769"/>
            <a:ext cx="2814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Fazit</a:t>
            </a:r>
          </a:p>
          <a:p>
            <a:pPr algn="ctr"/>
            <a:r>
              <a:rPr lang="de-DE" dirty="0"/>
              <a:t>Ausblick</a:t>
            </a: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4C2537D0-0DD6-9763-C5F5-840174DBC41B}"/>
              </a:ext>
            </a:extLst>
          </p:cNvPr>
          <p:cNvSpPr/>
          <p:nvPr/>
        </p:nvSpPr>
        <p:spPr>
          <a:xfrm>
            <a:off x="7503066" y="4444678"/>
            <a:ext cx="3369420" cy="17593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6678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8F664B-8E59-0AA4-539F-2EEBACE3BD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94D22659-8AB3-6EBB-C7D3-1E30F4ACF812}"/>
              </a:ext>
            </a:extLst>
          </p:cNvPr>
          <p:cNvGrpSpPr/>
          <p:nvPr/>
        </p:nvGrpSpPr>
        <p:grpSpPr>
          <a:xfrm>
            <a:off x="-119605" y="3108434"/>
            <a:ext cx="9911256" cy="641131"/>
            <a:chOff x="1187670" y="2417378"/>
            <a:chExt cx="9911256" cy="641131"/>
          </a:xfrm>
          <a:solidFill>
            <a:schemeClr val="bg1"/>
          </a:solidFill>
        </p:grpSpPr>
        <p:sp>
          <p:nvSpPr>
            <p:cNvPr id="5" name="Abgerundetes Rechteck 4">
              <a:extLst>
                <a:ext uri="{FF2B5EF4-FFF2-40B4-BE49-F238E27FC236}">
                  <a16:creationId xmlns:a16="http://schemas.microsoft.com/office/drawing/2014/main" id="{F9236D3D-CB83-6188-0946-824C030F9CC5}"/>
                </a:ext>
              </a:extLst>
            </p:cNvPr>
            <p:cNvSpPr/>
            <p:nvPr/>
          </p:nvSpPr>
          <p:spPr>
            <a:xfrm>
              <a:off x="1187670" y="2417378"/>
              <a:ext cx="2406868" cy="641131"/>
            </a:xfrm>
            <a:prstGeom prst="roundRect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chemeClr val="tx1"/>
                  </a:solidFill>
                </a:rPr>
                <a:t>Analyse</a:t>
              </a:r>
            </a:p>
          </p:txBody>
        </p:sp>
        <p:sp>
          <p:nvSpPr>
            <p:cNvPr id="6" name="Abgerundetes Rechteck 5">
              <a:extLst>
                <a:ext uri="{FF2B5EF4-FFF2-40B4-BE49-F238E27FC236}">
                  <a16:creationId xmlns:a16="http://schemas.microsoft.com/office/drawing/2014/main" id="{9DF6EE2D-6896-C646-9051-A1B2FC287C87}"/>
                </a:ext>
              </a:extLst>
            </p:cNvPr>
            <p:cNvSpPr/>
            <p:nvPr/>
          </p:nvSpPr>
          <p:spPr>
            <a:xfrm>
              <a:off x="3689132" y="2417378"/>
              <a:ext cx="2406868" cy="641131"/>
            </a:xfrm>
            <a:prstGeom prst="roundRect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chemeClr val="tx1"/>
                  </a:solidFill>
                </a:rPr>
                <a:t>Umsetzung</a:t>
              </a:r>
            </a:p>
          </p:txBody>
        </p:sp>
        <p:sp>
          <p:nvSpPr>
            <p:cNvPr id="8" name="Abgerundetes Rechteck 7">
              <a:extLst>
                <a:ext uri="{FF2B5EF4-FFF2-40B4-BE49-F238E27FC236}">
                  <a16:creationId xmlns:a16="http://schemas.microsoft.com/office/drawing/2014/main" id="{9B4C3D3C-C2FC-A75D-84A8-C6B4BC923D14}"/>
                </a:ext>
              </a:extLst>
            </p:cNvPr>
            <p:cNvSpPr/>
            <p:nvPr/>
          </p:nvSpPr>
          <p:spPr>
            <a:xfrm>
              <a:off x="6190596" y="2417378"/>
              <a:ext cx="2406868" cy="641131"/>
            </a:xfrm>
            <a:prstGeom prst="roundRect">
              <a:avLst/>
            </a:prstGeom>
            <a:solidFill>
              <a:schemeClr val="accent2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chemeClr val="bg1"/>
                  </a:solidFill>
                </a:rPr>
                <a:t>Ausblick</a:t>
              </a:r>
            </a:p>
          </p:txBody>
        </p:sp>
        <p:sp>
          <p:nvSpPr>
            <p:cNvPr id="9" name="Abgerundetes Rechteck 8">
              <a:extLst>
                <a:ext uri="{FF2B5EF4-FFF2-40B4-BE49-F238E27FC236}">
                  <a16:creationId xmlns:a16="http://schemas.microsoft.com/office/drawing/2014/main" id="{CB34BA99-0152-C5FB-B966-54DE927F170E}"/>
                </a:ext>
              </a:extLst>
            </p:cNvPr>
            <p:cNvSpPr/>
            <p:nvPr/>
          </p:nvSpPr>
          <p:spPr>
            <a:xfrm>
              <a:off x="8692058" y="2417378"/>
              <a:ext cx="2406868" cy="641131"/>
            </a:xfrm>
            <a:prstGeom prst="roundRect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chemeClr val="tx1"/>
                  </a:solidFill>
                </a:rPr>
                <a:t>Quellen</a:t>
              </a:r>
            </a:p>
          </p:txBody>
        </p:sp>
      </p:grp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4ED5EEEC-106D-9965-4734-AF3D6E3895A5}"/>
              </a:ext>
            </a:extLst>
          </p:cNvPr>
          <p:cNvGrpSpPr/>
          <p:nvPr/>
        </p:nvGrpSpPr>
        <p:grpSpPr>
          <a:xfrm>
            <a:off x="559365" y="149103"/>
            <a:ext cx="11073270" cy="273269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16" name="Gerade Verbindung 15">
              <a:extLst>
                <a:ext uri="{FF2B5EF4-FFF2-40B4-BE49-F238E27FC236}">
                  <a16:creationId xmlns:a16="http://schemas.microsoft.com/office/drawing/2014/main" id="{E5E57C36-8E00-601A-5D75-CD22CEE27A08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10EBC95-9993-23F2-2513-54D9D8D265BC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B7D9C5A-C729-0B01-0FA2-167981B8ADB5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E519590-1722-366E-0C39-158159B80515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91E27E0-9B7B-D103-23D7-6E702F8455C7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56E48C9E-255B-6B66-AC95-22F9811A0583}"/>
              </a:ext>
            </a:extLst>
          </p:cNvPr>
          <p:cNvSpPr/>
          <p:nvPr/>
        </p:nvSpPr>
        <p:spPr>
          <a:xfrm>
            <a:off x="7834924" y="63551"/>
            <a:ext cx="444372" cy="444372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A184D255-8D60-6EFD-9DED-F9DADEE0F724}"/>
              </a:ext>
            </a:extLst>
          </p:cNvPr>
          <p:cNvSpPr txBox="1"/>
          <p:nvPr/>
        </p:nvSpPr>
        <p:spPr>
          <a:xfrm>
            <a:off x="4688934" y="4768769"/>
            <a:ext cx="2814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Fazit</a:t>
            </a:r>
          </a:p>
          <a:p>
            <a:pPr algn="ctr"/>
            <a:r>
              <a:rPr lang="de-DE" dirty="0"/>
              <a:t>Ausblick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AD12560-DDD1-BA2E-A997-B4D7B0836DF7}"/>
              </a:ext>
            </a:extLst>
          </p:cNvPr>
          <p:cNvSpPr/>
          <p:nvPr/>
        </p:nvSpPr>
        <p:spPr>
          <a:xfrm>
            <a:off x="7503066" y="4444678"/>
            <a:ext cx="3369420" cy="17593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FDEF1033-5258-82DC-ECD0-C8EABA150FBA}"/>
              </a:ext>
            </a:extLst>
          </p:cNvPr>
          <p:cNvSpPr txBox="1"/>
          <p:nvPr/>
        </p:nvSpPr>
        <p:spPr>
          <a:xfrm>
            <a:off x="1874802" y="4780343"/>
            <a:ext cx="28141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Entwurf</a:t>
            </a:r>
          </a:p>
          <a:p>
            <a:pPr algn="ctr"/>
            <a:r>
              <a:rPr lang="de-DE" dirty="0"/>
              <a:t>Implementierung App</a:t>
            </a:r>
          </a:p>
          <a:p>
            <a:pPr algn="ctr"/>
            <a:r>
              <a:rPr lang="de-DE" dirty="0"/>
              <a:t>Implementierung Backend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AEDA7A9-BA22-FD71-747D-2852CE74E822}"/>
              </a:ext>
            </a:extLst>
          </p:cNvPr>
          <p:cNvSpPr/>
          <p:nvPr/>
        </p:nvSpPr>
        <p:spPr>
          <a:xfrm>
            <a:off x="1319514" y="4444678"/>
            <a:ext cx="3369420" cy="17593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5327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F78E85-F742-4D44-1EC6-3B21E5456A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017F2BA3-CFD9-10D9-8E1A-6DB6A0B8A70E}"/>
              </a:ext>
            </a:extLst>
          </p:cNvPr>
          <p:cNvGrpSpPr/>
          <p:nvPr/>
        </p:nvGrpSpPr>
        <p:grpSpPr>
          <a:xfrm>
            <a:off x="-2591500" y="3108434"/>
            <a:ext cx="9911256" cy="641131"/>
            <a:chOff x="1187670" y="2417378"/>
            <a:chExt cx="9911256" cy="641131"/>
          </a:xfrm>
          <a:solidFill>
            <a:schemeClr val="bg1"/>
          </a:solidFill>
        </p:grpSpPr>
        <p:sp>
          <p:nvSpPr>
            <p:cNvPr id="5" name="Abgerundetes Rechteck 4">
              <a:extLst>
                <a:ext uri="{FF2B5EF4-FFF2-40B4-BE49-F238E27FC236}">
                  <a16:creationId xmlns:a16="http://schemas.microsoft.com/office/drawing/2014/main" id="{4868BD46-59C3-6297-96B2-047382B78B7F}"/>
                </a:ext>
              </a:extLst>
            </p:cNvPr>
            <p:cNvSpPr/>
            <p:nvPr/>
          </p:nvSpPr>
          <p:spPr>
            <a:xfrm>
              <a:off x="1187670" y="2417378"/>
              <a:ext cx="2406868" cy="641131"/>
            </a:xfrm>
            <a:prstGeom prst="roundRect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chemeClr val="tx1"/>
                  </a:solidFill>
                </a:rPr>
                <a:t>Analyse</a:t>
              </a:r>
            </a:p>
          </p:txBody>
        </p:sp>
        <p:sp>
          <p:nvSpPr>
            <p:cNvPr id="6" name="Abgerundetes Rechteck 5">
              <a:extLst>
                <a:ext uri="{FF2B5EF4-FFF2-40B4-BE49-F238E27FC236}">
                  <a16:creationId xmlns:a16="http://schemas.microsoft.com/office/drawing/2014/main" id="{D54E8316-2BBB-1C64-85E2-3F3F621FA580}"/>
                </a:ext>
              </a:extLst>
            </p:cNvPr>
            <p:cNvSpPr/>
            <p:nvPr/>
          </p:nvSpPr>
          <p:spPr>
            <a:xfrm>
              <a:off x="3689132" y="2417378"/>
              <a:ext cx="2406868" cy="641131"/>
            </a:xfrm>
            <a:prstGeom prst="roundRect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chemeClr val="tx1"/>
                  </a:solidFill>
                </a:rPr>
                <a:t>Umsetzung</a:t>
              </a:r>
            </a:p>
          </p:txBody>
        </p:sp>
        <p:sp>
          <p:nvSpPr>
            <p:cNvPr id="8" name="Abgerundetes Rechteck 7">
              <a:extLst>
                <a:ext uri="{FF2B5EF4-FFF2-40B4-BE49-F238E27FC236}">
                  <a16:creationId xmlns:a16="http://schemas.microsoft.com/office/drawing/2014/main" id="{0C98CBD7-6AA5-16BA-EE53-A06EB50301CE}"/>
                </a:ext>
              </a:extLst>
            </p:cNvPr>
            <p:cNvSpPr/>
            <p:nvPr/>
          </p:nvSpPr>
          <p:spPr>
            <a:xfrm>
              <a:off x="6190596" y="2417378"/>
              <a:ext cx="2406868" cy="641131"/>
            </a:xfrm>
            <a:prstGeom prst="roundRect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chemeClr val="tx1"/>
                  </a:solidFill>
                </a:rPr>
                <a:t>Ausblick</a:t>
              </a:r>
            </a:p>
          </p:txBody>
        </p:sp>
        <p:sp>
          <p:nvSpPr>
            <p:cNvPr id="9" name="Abgerundetes Rechteck 8">
              <a:extLst>
                <a:ext uri="{FF2B5EF4-FFF2-40B4-BE49-F238E27FC236}">
                  <a16:creationId xmlns:a16="http://schemas.microsoft.com/office/drawing/2014/main" id="{4E71F3F7-5916-0E94-1EE5-85CDC0CF733E}"/>
                </a:ext>
              </a:extLst>
            </p:cNvPr>
            <p:cNvSpPr/>
            <p:nvPr/>
          </p:nvSpPr>
          <p:spPr>
            <a:xfrm>
              <a:off x="8692058" y="2417378"/>
              <a:ext cx="2406868" cy="641131"/>
            </a:xfrm>
            <a:prstGeom prst="roundRect">
              <a:avLst/>
            </a:prstGeom>
            <a:solidFill>
              <a:schemeClr val="accent2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chemeClr val="bg1"/>
                  </a:solidFill>
                </a:rPr>
                <a:t>Quellen</a:t>
              </a:r>
            </a:p>
          </p:txBody>
        </p:sp>
      </p:grp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66FAB7FB-FD05-4AA9-2C88-D5552EEA3B3B}"/>
              </a:ext>
            </a:extLst>
          </p:cNvPr>
          <p:cNvGrpSpPr/>
          <p:nvPr/>
        </p:nvGrpSpPr>
        <p:grpSpPr>
          <a:xfrm>
            <a:off x="559365" y="149103"/>
            <a:ext cx="11073270" cy="273269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16" name="Gerade Verbindung 15">
              <a:extLst>
                <a:ext uri="{FF2B5EF4-FFF2-40B4-BE49-F238E27FC236}">
                  <a16:creationId xmlns:a16="http://schemas.microsoft.com/office/drawing/2014/main" id="{34F1262C-A521-2F62-CECF-92B921AC4010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55F9B03-7D2F-9A78-D958-5A13CD14D564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CB938ED-2825-D7AC-A336-51CD21B02E10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75153B3-D888-1A8B-AC3D-7E9CB64A867D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D0BAD5E-10E3-51B1-EF9B-72B66AD6C95D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C98D8CD1-DE93-137D-4589-985A5E749B44}"/>
              </a:ext>
            </a:extLst>
          </p:cNvPr>
          <p:cNvSpPr/>
          <p:nvPr/>
        </p:nvSpPr>
        <p:spPr>
          <a:xfrm>
            <a:off x="11273814" y="63551"/>
            <a:ext cx="444372" cy="444372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9D266AB-3DD3-6C6A-97BB-4A3FE049B2CA}"/>
              </a:ext>
            </a:extLst>
          </p:cNvPr>
          <p:cNvSpPr txBox="1"/>
          <p:nvPr/>
        </p:nvSpPr>
        <p:spPr>
          <a:xfrm>
            <a:off x="1004360" y="4768768"/>
            <a:ext cx="2814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Fazit</a:t>
            </a:r>
          </a:p>
          <a:p>
            <a:pPr algn="ctr"/>
            <a:r>
              <a:rPr lang="de-DE" dirty="0"/>
              <a:t>Ausblick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B91BC93-AE59-C92B-F362-60E01AE2E41F}"/>
              </a:ext>
            </a:extLst>
          </p:cNvPr>
          <p:cNvSpPr/>
          <p:nvPr/>
        </p:nvSpPr>
        <p:spPr>
          <a:xfrm>
            <a:off x="1319514" y="4444678"/>
            <a:ext cx="3369420" cy="17593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70723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ork with a smile | offizium/next">
            <a:extLst>
              <a:ext uri="{FF2B5EF4-FFF2-40B4-BE49-F238E27FC236}">
                <a16:creationId xmlns:a16="http://schemas.microsoft.com/office/drawing/2014/main" id="{434680A7-A1DC-0924-870C-64CFD6C426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16" r="4120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4833CB10-BF6C-848C-912A-3E29FB73DB86}"/>
              </a:ext>
            </a:extLst>
          </p:cNvPr>
          <p:cNvGrpSpPr/>
          <p:nvPr/>
        </p:nvGrpSpPr>
        <p:grpSpPr>
          <a:xfrm>
            <a:off x="2203009" y="149104"/>
            <a:ext cx="7785982" cy="192144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5545ACF-3BBE-6BF3-C941-1B183A0B1A9B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3DAAAD4F-223A-49D1-44B8-D37D61F7B5FD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A9E4861-4FE7-1922-9679-CDFF483A6145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32C4518-E516-E33F-AF8C-11C076AD190A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4E37CD9-8416-E2E4-20F7-35CDA4665701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C1950B9F-347A-537C-D3BE-E0B93C535C15}"/>
              </a:ext>
            </a:extLst>
          </p:cNvPr>
          <p:cNvSpPr/>
          <p:nvPr/>
        </p:nvSpPr>
        <p:spPr>
          <a:xfrm>
            <a:off x="2160232" y="106327"/>
            <a:ext cx="277697" cy="277697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Parallelogramm 15">
            <a:extLst>
              <a:ext uri="{FF2B5EF4-FFF2-40B4-BE49-F238E27FC236}">
                <a16:creationId xmlns:a16="http://schemas.microsoft.com/office/drawing/2014/main" id="{4E00C79F-D6B8-896F-3384-AC567810E757}"/>
              </a:ext>
            </a:extLst>
          </p:cNvPr>
          <p:cNvSpPr/>
          <p:nvPr/>
        </p:nvSpPr>
        <p:spPr>
          <a:xfrm>
            <a:off x="1451515" y="2545266"/>
            <a:ext cx="9288966" cy="1767468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noFill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47190520-2A53-A828-E444-866F3E0AE8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76077" y="3025302"/>
            <a:ext cx="5599675" cy="807395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4C6188EB-1E9A-4568-CFDD-9E8521872B04}"/>
              </a:ext>
            </a:extLst>
          </p:cNvPr>
          <p:cNvSpPr txBox="1"/>
          <p:nvPr/>
        </p:nvSpPr>
        <p:spPr>
          <a:xfrm>
            <a:off x="4633966" y="6119336"/>
            <a:ext cx="2924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Analyse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2DE58A8-5D8E-EE14-5F12-9B2D0F56B173}"/>
              </a:ext>
            </a:extLst>
          </p:cNvPr>
          <p:cNvSpPr txBox="1"/>
          <p:nvPr/>
        </p:nvSpPr>
        <p:spPr>
          <a:xfrm>
            <a:off x="4633965" y="6488668"/>
            <a:ext cx="292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Projektumgebung</a:t>
            </a:r>
          </a:p>
        </p:txBody>
      </p:sp>
    </p:spTree>
    <p:extLst>
      <p:ext uri="{BB962C8B-B14F-4D97-AF65-F5344CB8AC3E}">
        <p14:creationId xmlns:p14="http://schemas.microsoft.com/office/powerpoint/2010/main" val="1306176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2CDC94-C176-9D53-BC3A-1FB58DF6C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ork with a smile | offizium/next">
            <a:extLst>
              <a:ext uri="{FF2B5EF4-FFF2-40B4-BE49-F238E27FC236}">
                <a16:creationId xmlns:a16="http://schemas.microsoft.com/office/drawing/2014/main" id="{2FEBDEAD-815B-430D-0FE6-89C81211E2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16" r="4120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34536DB-D535-B8A6-5261-6ED1744C3E33}"/>
              </a:ext>
            </a:extLst>
          </p:cNvPr>
          <p:cNvGrpSpPr/>
          <p:nvPr/>
        </p:nvGrpSpPr>
        <p:grpSpPr>
          <a:xfrm>
            <a:off x="2203009" y="149104"/>
            <a:ext cx="7785982" cy="192144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A50D537C-0594-C2BC-12A8-160B48547659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C3862DF-5131-1FBE-85AA-9516FBEEE175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E107AA27-BEA4-544A-E59E-817A1F03F79C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489ACB3-B7A8-074E-14D2-D4E692BE1790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585D685-5CBE-F22C-46B4-D66319D87D53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35BB0466-300B-5239-F10F-15D10111F7AD}"/>
              </a:ext>
            </a:extLst>
          </p:cNvPr>
          <p:cNvSpPr/>
          <p:nvPr/>
        </p:nvSpPr>
        <p:spPr>
          <a:xfrm>
            <a:off x="2160232" y="106327"/>
            <a:ext cx="277697" cy="277697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Parallelogramm 15">
            <a:extLst>
              <a:ext uri="{FF2B5EF4-FFF2-40B4-BE49-F238E27FC236}">
                <a16:creationId xmlns:a16="http://schemas.microsoft.com/office/drawing/2014/main" id="{652BEAF2-BF09-6E2E-3517-A69BC00BFACF}"/>
              </a:ext>
            </a:extLst>
          </p:cNvPr>
          <p:cNvSpPr/>
          <p:nvPr/>
        </p:nvSpPr>
        <p:spPr>
          <a:xfrm>
            <a:off x="1451514" y="785770"/>
            <a:ext cx="9288966" cy="5046313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noFill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3FA48448-E5FC-DB47-9FCB-781C6F4365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76076" y="1265807"/>
            <a:ext cx="5599675" cy="807395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C4CD265D-3CC6-038D-FEBF-D89955B55F8E}"/>
              </a:ext>
            </a:extLst>
          </p:cNvPr>
          <p:cNvSpPr txBox="1"/>
          <p:nvPr/>
        </p:nvSpPr>
        <p:spPr>
          <a:xfrm>
            <a:off x="4621007" y="2841794"/>
            <a:ext cx="259609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dirty="0"/>
              <a:t>offizium next GmbH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E872E32-15E8-89A7-958B-10DBCF70FA65}"/>
              </a:ext>
            </a:extLst>
          </p:cNvPr>
          <p:cNvSpPr txBox="1"/>
          <p:nvPr/>
        </p:nvSpPr>
        <p:spPr>
          <a:xfrm>
            <a:off x="4621007" y="3275710"/>
            <a:ext cx="43057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Werbeagentur</a:t>
            </a:r>
          </a:p>
          <a:p>
            <a:r>
              <a:rPr lang="de-DE" dirty="0"/>
              <a:t>Kerngebiete:</a:t>
            </a:r>
          </a:p>
          <a:p>
            <a:pPr marL="285750" indent="-285750">
              <a:buFontTx/>
              <a:buChar char="-"/>
            </a:pPr>
            <a:r>
              <a:rPr lang="de-DE" dirty="0"/>
              <a:t>Brand-Design</a:t>
            </a:r>
          </a:p>
          <a:p>
            <a:pPr marL="285750" indent="-285750">
              <a:buFontTx/>
              <a:buChar char="-"/>
            </a:pPr>
            <a:r>
              <a:rPr lang="de-DE" dirty="0"/>
              <a:t>Marketing</a:t>
            </a:r>
          </a:p>
          <a:p>
            <a:pPr marL="285750" indent="-285750">
              <a:buFontTx/>
              <a:buChar char="-"/>
            </a:pPr>
            <a:r>
              <a:rPr lang="de-DE" dirty="0"/>
              <a:t>Web und Apps</a:t>
            </a:r>
          </a:p>
          <a:p>
            <a:pPr marL="285750" indent="-285750">
              <a:buFontTx/>
              <a:buChar char="-"/>
            </a:pPr>
            <a:r>
              <a:rPr lang="de-DE" dirty="0"/>
              <a:t>Digitale Transformation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D78DB30-E89C-A323-D445-15B3A2FA1C54}"/>
              </a:ext>
            </a:extLst>
          </p:cNvPr>
          <p:cNvSpPr txBox="1"/>
          <p:nvPr/>
        </p:nvSpPr>
        <p:spPr>
          <a:xfrm>
            <a:off x="4633966" y="6119336"/>
            <a:ext cx="2924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Analyse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A735AD3-C99F-D86A-35DA-A74A8A52D5A1}"/>
              </a:ext>
            </a:extLst>
          </p:cNvPr>
          <p:cNvSpPr txBox="1"/>
          <p:nvPr/>
        </p:nvSpPr>
        <p:spPr>
          <a:xfrm>
            <a:off x="4633965" y="6488668"/>
            <a:ext cx="292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Projektumgebung</a:t>
            </a:r>
          </a:p>
        </p:txBody>
      </p:sp>
    </p:spTree>
    <p:extLst>
      <p:ext uri="{BB962C8B-B14F-4D97-AF65-F5344CB8AC3E}">
        <p14:creationId xmlns:p14="http://schemas.microsoft.com/office/powerpoint/2010/main" val="2925667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323568-A663-1E80-3370-81D0F56A69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8DDF658-7537-32F8-655D-63A06FCC8AF2}"/>
              </a:ext>
            </a:extLst>
          </p:cNvPr>
          <p:cNvGrpSpPr/>
          <p:nvPr/>
        </p:nvGrpSpPr>
        <p:grpSpPr>
          <a:xfrm>
            <a:off x="2203009" y="149104"/>
            <a:ext cx="7785982" cy="192144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27820BE4-80ED-0EB0-E05A-9C87E8EC5D43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2B9B453-859A-7A55-EF28-B2797C8DDDB0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A6636EF-682D-2075-DCA2-4008F3B86A4B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7A1AA67-68C8-F75E-1792-9A2E4E206451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D4439D0-3387-B88D-FD21-07BA48FE0C3D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FFBED79E-D85E-ACD3-4F60-7CE696200711}"/>
              </a:ext>
            </a:extLst>
          </p:cNvPr>
          <p:cNvSpPr/>
          <p:nvPr/>
        </p:nvSpPr>
        <p:spPr>
          <a:xfrm>
            <a:off x="2160232" y="106327"/>
            <a:ext cx="277697" cy="277697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" name="Grafik 13" descr="Ein Bild, das Text, Screenshot, Software, Webseite enthält.&#10;&#10;KI-generierte Inhalte können fehlerhaft sein.">
            <a:extLst>
              <a:ext uri="{FF2B5EF4-FFF2-40B4-BE49-F238E27FC236}">
                <a16:creationId xmlns:a16="http://schemas.microsoft.com/office/drawing/2014/main" id="{7E9B79B3-E9AC-FE73-B5D2-DEA5972EF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389" y="677192"/>
            <a:ext cx="2674738" cy="5811476"/>
          </a:xfrm>
          <a:prstGeom prst="rect">
            <a:avLst/>
          </a:prstGeom>
        </p:spPr>
      </p:pic>
      <p:pic>
        <p:nvPicPr>
          <p:cNvPr id="3076" name="Picture 4" descr="Introduction to Laravel. Introduction to Laravel — The PHP… | by J Riyana |  LinkIT | Medium">
            <a:extLst>
              <a:ext uri="{FF2B5EF4-FFF2-40B4-BE49-F238E27FC236}">
                <a16:creationId xmlns:a16="http://schemas.microsoft.com/office/drawing/2014/main" id="{9A12A80A-77D7-BD0C-2325-8B73E6AC0C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0993" y="2836868"/>
            <a:ext cx="3753626" cy="109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3DB79CB3-F697-F8FA-9DAA-298BA00A40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2889" y="4093973"/>
            <a:ext cx="2244027" cy="1212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FBCF5669-CC95-D15F-D72F-0D1E75361C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8577" y="1058535"/>
            <a:ext cx="2573454" cy="1784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6B22B921-CED0-8291-33CD-83D972EE32A3}"/>
              </a:ext>
            </a:extLst>
          </p:cNvPr>
          <p:cNvSpPr txBox="1"/>
          <p:nvPr/>
        </p:nvSpPr>
        <p:spPr>
          <a:xfrm>
            <a:off x="4633966" y="6119336"/>
            <a:ext cx="2924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Analyse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F64357A-9246-ABB6-03C3-1EA1653DF821}"/>
              </a:ext>
            </a:extLst>
          </p:cNvPr>
          <p:cNvSpPr txBox="1"/>
          <p:nvPr/>
        </p:nvSpPr>
        <p:spPr>
          <a:xfrm>
            <a:off x="4633965" y="6488668"/>
            <a:ext cx="292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Ist-Analyse</a:t>
            </a:r>
          </a:p>
        </p:txBody>
      </p:sp>
    </p:spTree>
    <p:extLst>
      <p:ext uri="{BB962C8B-B14F-4D97-AF65-F5344CB8AC3E}">
        <p14:creationId xmlns:p14="http://schemas.microsoft.com/office/powerpoint/2010/main" val="1275644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9CCAFE-AF15-C65F-CEA5-EEDEA8666D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7389C70A-2AA4-333E-90CC-E15B5AD70DA7}"/>
              </a:ext>
            </a:extLst>
          </p:cNvPr>
          <p:cNvGrpSpPr/>
          <p:nvPr/>
        </p:nvGrpSpPr>
        <p:grpSpPr>
          <a:xfrm>
            <a:off x="2203009" y="149104"/>
            <a:ext cx="7785982" cy="192144"/>
            <a:chOff x="559365" y="149103"/>
            <a:chExt cx="11073270" cy="273269"/>
          </a:xfrm>
          <a:solidFill>
            <a:schemeClr val="bg1">
              <a:lumMod val="50000"/>
            </a:schemeClr>
          </a:solidFill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2ADA057E-D07F-E10F-92E8-FDBE62CDEE27}"/>
                </a:ext>
              </a:extLst>
            </p:cNvPr>
            <p:cNvCxnSpPr>
              <a:cxnSpLocks/>
            </p:cNvCxnSpPr>
            <p:nvPr/>
          </p:nvCxnSpPr>
          <p:spPr>
            <a:xfrm>
              <a:off x="696000" y="285743"/>
              <a:ext cx="10800000" cy="0"/>
            </a:xfrm>
            <a:prstGeom prst="lin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826CAD49-B9D4-9ED7-7CC2-57FD1ABD62C5}"/>
                </a:ext>
              </a:extLst>
            </p:cNvPr>
            <p:cNvSpPr/>
            <p:nvPr/>
          </p:nvSpPr>
          <p:spPr>
            <a:xfrm>
              <a:off x="559365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705BF9C3-4A36-2333-800B-423D071EC4C3}"/>
                </a:ext>
              </a:extLst>
            </p:cNvPr>
            <p:cNvSpPr/>
            <p:nvPr/>
          </p:nvSpPr>
          <p:spPr>
            <a:xfrm>
              <a:off x="792047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4623147-A22A-5A5D-9DB6-E95F8B7B47F9}"/>
                </a:ext>
              </a:extLst>
            </p:cNvPr>
            <p:cNvSpPr/>
            <p:nvPr/>
          </p:nvSpPr>
          <p:spPr>
            <a:xfrm>
              <a:off x="399825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5DF2A7D-3215-7D2D-F364-BAD78B832A3F}"/>
                </a:ext>
              </a:extLst>
            </p:cNvPr>
            <p:cNvSpPr/>
            <p:nvPr/>
          </p:nvSpPr>
          <p:spPr>
            <a:xfrm>
              <a:off x="11359366" y="149103"/>
              <a:ext cx="273269" cy="273269"/>
            </a:xfrm>
            <a:prstGeom prst="ellipse">
              <a:avLst/>
            </a:prstGeom>
            <a:grp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A27272E1-A6A3-C007-E7BC-ABE40826E66C}"/>
              </a:ext>
            </a:extLst>
          </p:cNvPr>
          <p:cNvSpPr/>
          <p:nvPr/>
        </p:nvSpPr>
        <p:spPr>
          <a:xfrm>
            <a:off x="2160232" y="106327"/>
            <a:ext cx="277697" cy="277697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3FDE14F-D824-E7A3-04FE-1F56DD0D1527}"/>
              </a:ext>
            </a:extLst>
          </p:cNvPr>
          <p:cNvSpPr/>
          <p:nvPr/>
        </p:nvSpPr>
        <p:spPr>
          <a:xfrm>
            <a:off x="922923" y="3117503"/>
            <a:ext cx="1256044" cy="622993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FAB64829-D509-740E-66AF-EB272210E724}"/>
              </a:ext>
            </a:extLst>
          </p:cNvPr>
          <p:cNvSpPr/>
          <p:nvPr/>
        </p:nvSpPr>
        <p:spPr>
          <a:xfrm>
            <a:off x="3919006" y="3117503"/>
            <a:ext cx="1256044" cy="622993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Backend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711ED82D-6991-1D98-5BB4-6021ACFF5FE3}"/>
              </a:ext>
            </a:extLst>
          </p:cNvPr>
          <p:cNvSpPr/>
          <p:nvPr/>
        </p:nvSpPr>
        <p:spPr>
          <a:xfrm>
            <a:off x="6915089" y="3117501"/>
            <a:ext cx="1256044" cy="622993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Proxy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E6792B4-603D-8A28-4CDE-CBD59F382225}"/>
              </a:ext>
            </a:extLst>
          </p:cNvPr>
          <p:cNvSpPr/>
          <p:nvPr/>
        </p:nvSpPr>
        <p:spPr>
          <a:xfrm>
            <a:off x="9911171" y="3117500"/>
            <a:ext cx="1357907" cy="622993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ChirpStack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9F8CE3B5-3D64-6E87-83AD-7204456E4BE2}"/>
              </a:ext>
            </a:extLst>
          </p:cNvPr>
          <p:cNvCxnSpPr>
            <a:stCxn id="9" idx="3"/>
            <a:endCxn id="11" idx="1"/>
          </p:cNvCxnSpPr>
          <p:nvPr/>
        </p:nvCxnSpPr>
        <p:spPr>
          <a:xfrm>
            <a:off x="2178967" y="3429000"/>
            <a:ext cx="1740039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B5223461-0706-D341-28C2-A55A1F4D1FAA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 flipV="1">
            <a:off x="5175050" y="3428998"/>
            <a:ext cx="1740039" cy="2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20D02A7D-225A-399A-071A-F4F5164DF82C}"/>
              </a:ext>
            </a:extLst>
          </p:cNvPr>
          <p:cNvCxnSpPr>
            <a:cxnSpLocks/>
            <a:stCxn id="12" idx="3"/>
            <a:endCxn id="15" idx="1"/>
          </p:cNvCxnSpPr>
          <p:nvPr/>
        </p:nvCxnSpPr>
        <p:spPr>
          <a:xfrm flipV="1">
            <a:off x="8171133" y="3428997"/>
            <a:ext cx="1740038" cy="1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EA22543D-6A29-C646-0E81-189D6655D289}"/>
              </a:ext>
            </a:extLst>
          </p:cNvPr>
          <p:cNvSpPr txBox="1"/>
          <p:nvPr/>
        </p:nvSpPr>
        <p:spPr>
          <a:xfrm>
            <a:off x="4633966" y="6119336"/>
            <a:ext cx="2924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/>
              <a:t>Analyse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B02932F0-6D3C-19BD-063D-FA12EFFD8192}"/>
              </a:ext>
            </a:extLst>
          </p:cNvPr>
          <p:cNvSpPr txBox="1"/>
          <p:nvPr/>
        </p:nvSpPr>
        <p:spPr>
          <a:xfrm>
            <a:off x="4633965" y="6488668"/>
            <a:ext cx="292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Soll-Analyse</a:t>
            </a:r>
          </a:p>
        </p:txBody>
      </p:sp>
    </p:spTree>
    <p:extLst>
      <p:ext uri="{BB962C8B-B14F-4D97-AF65-F5344CB8AC3E}">
        <p14:creationId xmlns:p14="http://schemas.microsoft.com/office/powerpoint/2010/main" val="3776984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1077</Words>
  <Application>Microsoft Office PowerPoint</Application>
  <PresentationFormat>Breitbild</PresentationFormat>
  <Paragraphs>227</Paragraphs>
  <Slides>24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24</vt:i4>
      </vt:variant>
    </vt:vector>
  </HeadingPairs>
  <TitlesOfParts>
    <vt:vector size="31" baseType="lpstr">
      <vt:lpstr>Aptos</vt:lpstr>
      <vt:lpstr>Aptos Display</vt:lpstr>
      <vt:lpstr>Arial</vt:lpstr>
      <vt:lpstr>Calibri</vt:lpstr>
      <vt:lpstr>Consolas</vt:lpstr>
      <vt:lpstr>Menlo</vt:lpstr>
      <vt:lpstr>Office</vt:lpstr>
      <vt:lpstr>Einrichtung eines LoRaWAN Netzwerks mit App und Datenverarbeitung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Quellen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IFQ2023-10</dc:creator>
  <cp:lastModifiedBy>Bernd Storath</cp:lastModifiedBy>
  <cp:revision>7</cp:revision>
  <dcterms:created xsi:type="dcterms:W3CDTF">2025-06-30T09:38:43Z</dcterms:created>
  <dcterms:modified xsi:type="dcterms:W3CDTF">2025-07-07T19:23:10Z</dcterms:modified>
</cp:coreProperties>
</file>

<file path=docProps/thumbnail.jpeg>
</file>